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notesMasterIdLst>
    <p:notesMasterId r:id="rId14"/>
  </p:notesMasterIdLst>
  <p:handoutMasterIdLst>
    <p:handoutMasterId r:id="rId15"/>
  </p:handoutMasterIdLst>
  <p:sldIdLst>
    <p:sldId id="356" r:id="rId2"/>
    <p:sldId id="256" r:id="rId3"/>
    <p:sldId id="359" r:id="rId4"/>
    <p:sldId id="361" r:id="rId5"/>
    <p:sldId id="362" r:id="rId6"/>
    <p:sldId id="363" r:id="rId7"/>
    <p:sldId id="358" r:id="rId8"/>
    <p:sldId id="364" r:id="rId9"/>
    <p:sldId id="365" r:id="rId10"/>
    <p:sldId id="366" r:id="rId11"/>
    <p:sldId id="367" r:id="rId12"/>
    <p:sldId id="329" r:id="rId13"/>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Verdan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sz="2000" kern="1200">
        <a:solidFill>
          <a:schemeClr val="tx1"/>
        </a:solidFill>
        <a:latin typeface="Verdan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sz="2000" kern="1200">
        <a:solidFill>
          <a:schemeClr val="tx1"/>
        </a:solidFill>
        <a:latin typeface="Verdan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sz="2000" kern="1200">
        <a:solidFill>
          <a:schemeClr val="tx1"/>
        </a:solidFill>
        <a:latin typeface="Verdan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sz="2000" kern="1200">
        <a:solidFill>
          <a:schemeClr val="tx1"/>
        </a:solidFill>
        <a:latin typeface="Verdana" panose="020B0604030504040204" pitchFamily="34" charset="0"/>
        <a:ea typeface="MS PGothic" panose="020B0600070205080204" pitchFamily="34" charset="-128"/>
        <a:cs typeface="+mn-cs"/>
      </a:defRPr>
    </a:lvl5pPr>
    <a:lvl6pPr marL="2286000" algn="l" defTabSz="914400" rtl="0" eaLnBrk="1" latinLnBrk="0" hangingPunct="1">
      <a:defRPr sz="2000" kern="1200">
        <a:solidFill>
          <a:schemeClr val="tx1"/>
        </a:solidFill>
        <a:latin typeface="Verdana" panose="020B0604030504040204" pitchFamily="34" charset="0"/>
        <a:ea typeface="MS PGothic" panose="020B0600070205080204" pitchFamily="34" charset="-128"/>
        <a:cs typeface="+mn-cs"/>
      </a:defRPr>
    </a:lvl6pPr>
    <a:lvl7pPr marL="2743200" algn="l" defTabSz="914400" rtl="0" eaLnBrk="1" latinLnBrk="0" hangingPunct="1">
      <a:defRPr sz="2000" kern="1200">
        <a:solidFill>
          <a:schemeClr val="tx1"/>
        </a:solidFill>
        <a:latin typeface="Verdana" panose="020B0604030504040204" pitchFamily="34" charset="0"/>
        <a:ea typeface="MS PGothic" panose="020B0600070205080204" pitchFamily="34" charset="-128"/>
        <a:cs typeface="+mn-cs"/>
      </a:defRPr>
    </a:lvl7pPr>
    <a:lvl8pPr marL="3200400" algn="l" defTabSz="914400" rtl="0" eaLnBrk="1" latinLnBrk="0" hangingPunct="1">
      <a:defRPr sz="2000" kern="1200">
        <a:solidFill>
          <a:schemeClr val="tx1"/>
        </a:solidFill>
        <a:latin typeface="Verdana" panose="020B0604030504040204" pitchFamily="34" charset="0"/>
        <a:ea typeface="MS PGothic" panose="020B0600070205080204" pitchFamily="34" charset="-128"/>
        <a:cs typeface="+mn-cs"/>
      </a:defRPr>
    </a:lvl8pPr>
    <a:lvl9pPr marL="3657600" algn="l" defTabSz="914400" rtl="0" eaLnBrk="1" latinLnBrk="0" hangingPunct="1">
      <a:defRPr sz="2000" kern="1200">
        <a:solidFill>
          <a:schemeClr val="tx1"/>
        </a:solidFill>
        <a:latin typeface="Verdan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2F2F2"/>
    <a:srgbClr val="D9D9D9"/>
    <a:srgbClr val="E7E7E7"/>
    <a:srgbClr val="FFFFFF"/>
    <a:srgbClr val="800000"/>
    <a:srgbClr val="808080"/>
    <a:srgbClr val="40404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13" autoAdjust="0"/>
    <p:restoredTop sz="94022" autoAdjust="0"/>
  </p:normalViewPr>
  <p:slideViewPr>
    <p:cSldViewPr>
      <p:cViewPr varScale="1">
        <p:scale>
          <a:sx n="112" d="100"/>
          <a:sy n="112" d="100"/>
        </p:scale>
        <p:origin x="229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186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4E21E60-8A6F-47CA-994F-7071919BF69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ClrTx/>
              <a:buSzTx/>
              <a:buFontTx/>
              <a:buNone/>
              <a:defRPr sz="1200">
                <a:latin typeface="Times New Roman" pitchFamily="16" charset="0"/>
                <a:ea typeface="+mn-ea"/>
                <a:cs typeface="Times New Roman" pitchFamily="16" charset="0"/>
              </a:defRPr>
            </a:lvl1pPr>
          </a:lstStyle>
          <a:p>
            <a:pPr>
              <a:defRPr/>
            </a:pPr>
            <a:r>
              <a:rPr lang="en-US"/>
              <a:t>hi</a:t>
            </a:r>
          </a:p>
        </p:txBody>
      </p:sp>
      <p:sp>
        <p:nvSpPr>
          <p:cNvPr id="17411" name="Rectangle 3">
            <a:extLst>
              <a:ext uri="{FF2B5EF4-FFF2-40B4-BE49-F238E27FC236}">
                <a16:creationId xmlns:a16="http://schemas.microsoft.com/office/drawing/2014/main" id="{491E39AD-104D-4486-A92E-8B9AC65F7386}"/>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ClrTx/>
              <a:buSzTx/>
              <a:buFontTx/>
              <a:buNone/>
              <a:defRPr sz="1200">
                <a:latin typeface="Times New Roman" pitchFamily="16" charset="0"/>
                <a:ea typeface="+mn-ea"/>
                <a:cs typeface="Times New Roman" pitchFamily="16" charset="0"/>
              </a:defRPr>
            </a:lvl1pPr>
          </a:lstStyle>
          <a:p>
            <a:pPr>
              <a:defRPr/>
            </a:pPr>
            <a:endParaRPr lang="en-US"/>
          </a:p>
        </p:txBody>
      </p:sp>
      <p:sp>
        <p:nvSpPr>
          <p:cNvPr id="17412" name="Rectangle 4">
            <a:extLst>
              <a:ext uri="{FF2B5EF4-FFF2-40B4-BE49-F238E27FC236}">
                <a16:creationId xmlns:a16="http://schemas.microsoft.com/office/drawing/2014/main" id="{E08AAF1B-69F9-4746-AC2D-03859F072928}"/>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buClrTx/>
              <a:buSzTx/>
              <a:buFontTx/>
              <a:buNone/>
              <a:defRPr sz="1200">
                <a:latin typeface="Times New Roman" pitchFamily="16" charset="0"/>
                <a:ea typeface="+mn-ea"/>
                <a:cs typeface="Times New Roman" pitchFamily="16" charset="0"/>
              </a:defRPr>
            </a:lvl1pPr>
          </a:lstStyle>
          <a:p>
            <a:pPr>
              <a:defRPr/>
            </a:pPr>
            <a:r>
              <a:rPr lang="en-US"/>
              <a:t>bye</a:t>
            </a:r>
          </a:p>
        </p:txBody>
      </p:sp>
      <p:sp>
        <p:nvSpPr>
          <p:cNvPr id="17413" name="Rectangle 5">
            <a:extLst>
              <a:ext uri="{FF2B5EF4-FFF2-40B4-BE49-F238E27FC236}">
                <a16:creationId xmlns:a16="http://schemas.microsoft.com/office/drawing/2014/main" id="{2A761082-FBC1-4F28-8A44-2097109D7C8D}"/>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ClrTx/>
              <a:buSzTx/>
              <a:buFontTx/>
              <a:buNone/>
              <a:defRPr sz="1200">
                <a:latin typeface="Times New Roman" panose="02020603050405020304" pitchFamily="18" charset="0"/>
                <a:cs typeface="Times New Roman" panose="02020603050405020304" pitchFamily="18" charset="0"/>
              </a:defRPr>
            </a:lvl1pPr>
          </a:lstStyle>
          <a:p>
            <a:pPr>
              <a:defRPr/>
            </a:pPr>
            <a:fld id="{052E19CC-EB1B-4350-B9B5-A81C7C349F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72AF671-76A1-4A23-B09E-B03354F5D60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ClrTx/>
              <a:buSzTx/>
              <a:buFontTx/>
              <a:buNone/>
              <a:defRPr sz="1200">
                <a:latin typeface="Times New Roman" pitchFamily="16" charset="0"/>
                <a:ea typeface="+mn-ea"/>
                <a:cs typeface="Times New Roman" pitchFamily="16" charset="0"/>
              </a:defRPr>
            </a:lvl1pPr>
          </a:lstStyle>
          <a:p>
            <a:pPr>
              <a:defRPr/>
            </a:pPr>
            <a:r>
              <a:rPr lang="en-US"/>
              <a:t>hi</a:t>
            </a:r>
          </a:p>
        </p:txBody>
      </p:sp>
      <p:sp>
        <p:nvSpPr>
          <p:cNvPr id="15363" name="Rectangle 3">
            <a:extLst>
              <a:ext uri="{FF2B5EF4-FFF2-40B4-BE49-F238E27FC236}">
                <a16:creationId xmlns:a16="http://schemas.microsoft.com/office/drawing/2014/main" id="{2FC71703-7B7A-462A-A057-21957D63CD4D}"/>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ClrTx/>
              <a:buSzTx/>
              <a:buFontTx/>
              <a:buNone/>
              <a:defRPr sz="1200">
                <a:latin typeface="Times New Roman" pitchFamily="16" charset="0"/>
                <a:ea typeface="+mn-ea"/>
                <a:cs typeface="Times New Roman" pitchFamily="16" charset="0"/>
              </a:defRPr>
            </a:lvl1pPr>
          </a:lstStyle>
          <a:p>
            <a:pPr>
              <a:defRPr/>
            </a:pPr>
            <a:endParaRPr lang="en-US"/>
          </a:p>
        </p:txBody>
      </p:sp>
      <p:sp>
        <p:nvSpPr>
          <p:cNvPr id="3076" name="Rectangle 4">
            <a:extLst>
              <a:ext uri="{FF2B5EF4-FFF2-40B4-BE49-F238E27FC236}">
                <a16:creationId xmlns:a16="http://schemas.microsoft.com/office/drawing/2014/main" id="{EBDC362A-988E-4322-A950-CD2E8FDAE060}"/>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a:extLst>
              <a:ext uri="{FF2B5EF4-FFF2-40B4-BE49-F238E27FC236}">
                <a16:creationId xmlns:a16="http://schemas.microsoft.com/office/drawing/2014/main" id="{01B6FE7A-478B-46B9-A592-61229241B3E0}"/>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a:extLst>
              <a:ext uri="{FF2B5EF4-FFF2-40B4-BE49-F238E27FC236}">
                <a16:creationId xmlns:a16="http://schemas.microsoft.com/office/drawing/2014/main" id="{8668E50B-5292-4E72-B535-D9E269548059}"/>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buClrTx/>
              <a:buSzTx/>
              <a:buFontTx/>
              <a:buNone/>
              <a:defRPr sz="1200">
                <a:latin typeface="Times New Roman" pitchFamily="16" charset="0"/>
                <a:ea typeface="+mn-ea"/>
                <a:cs typeface="Times New Roman" pitchFamily="16" charset="0"/>
              </a:defRPr>
            </a:lvl1pPr>
          </a:lstStyle>
          <a:p>
            <a:pPr>
              <a:defRPr/>
            </a:pPr>
            <a:r>
              <a:rPr lang="en-US"/>
              <a:t>bye</a:t>
            </a:r>
          </a:p>
        </p:txBody>
      </p:sp>
      <p:sp>
        <p:nvSpPr>
          <p:cNvPr id="15367" name="Rectangle 7">
            <a:extLst>
              <a:ext uri="{FF2B5EF4-FFF2-40B4-BE49-F238E27FC236}">
                <a16:creationId xmlns:a16="http://schemas.microsoft.com/office/drawing/2014/main" id="{1B340DC6-B830-4D51-B699-FCD2CEE5AE1F}"/>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ClrTx/>
              <a:buSzTx/>
              <a:buFontTx/>
              <a:buNone/>
              <a:defRPr sz="1200">
                <a:latin typeface="Times New Roman" panose="02020603050405020304" pitchFamily="18" charset="0"/>
                <a:cs typeface="Times New Roman" panose="02020603050405020304" pitchFamily="18" charset="0"/>
              </a:defRPr>
            </a:lvl1pPr>
          </a:lstStyle>
          <a:p>
            <a:pPr>
              <a:defRPr/>
            </a:pPr>
            <a:fld id="{27000183-53F6-438D-A200-E7861A79EC0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4B16A16A-781C-40EB-ACE0-0F3A7B534AA6}"/>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64590C35-E221-41AA-88A9-98F7303599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US" altLang="en-US" dirty="0">
              <a:latin typeface="Arial" panose="020B0604020202020204" pitchFamily="34" charset="0"/>
            </a:endParaRPr>
          </a:p>
        </p:txBody>
      </p:sp>
      <p:sp>
        <p:nvSpPr>
          <p:cNvPr id="10244" name="Slide Number Placeholder 3">
            <a:extLst>
              <a:ext uri="{FF2B5EF4-FFF2-40B4-BE49-F238E27FC236}">
                <a16:creationId xmlns:a16="http://schemas.microsoft.com/office/drawing/2014/main" id="{B4C8489F-729D-4A08-83F0-765DD06694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fld id="{01A17D3F-6394-409C-8AA2-1A2F3E9BE089}" type="slidenum">
              <a:rPr lang="en-US" altLang="en-US" sz="1200" smtClean="0">
                <a:latin typeface="Times New Roman" panose="02020603050405020304" pitchFamily="18" charset="0"/>
              </a:rPr>
              <a:pPr/>
              <a:t>4</a:t>
            </a:fld>
            <a:endParaRPr lang="en-US" altLang="en-US" sz="120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7000183-53F6-438D-A200-E7861A79EC03}" type="slidenum">
              <a:rPr lang="en-US" altLang="en-US" smtClean="0"/>
              <a:pPr>
                <a:defRPr/>
              </a:pPr>
              <a:t>6</a:t>
            </a:fld>
            <a:endParaRPr lang="en-US" altLang="en-US"/>
          </a:p>
        </p:txBody>
      </p:sp>
    </p:spTree>
    <p:extLst>
      <p:ext uri="{BB962C8B-B14F-4D97-AF65-F5344CB8AC3E}">
        <p14:creationId xmlns:p14="http://schemas.microsoft.com/office/powerpoint/2010/main" val="2698874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DA692491-A8BB-4EBF-9BCC-88829BE31AA4}"/>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0933ABCA-2A5B-4031-B6FC-08D27ED70C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0484" name="Slide Number Placeholder 3">
            <a:extLst>
              <a:ext uri="{FF2B5EF4-FFF2-40B4-BE49-F238E27FC236}">
                <a16:creationId xmlns:a16="http://schemas.microsoft.com/office/drawing/2014/main" id="{3CC2E6B4-2878-4F91-89B6-7C55DCA75E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fld id="{DC3CB45B-300D-465A-AE91-3739556E7700}" type="slidenum">
              <a:rPr lang="en-US" altLang="en-US" sz="1200" smtClean="0">
                <a:latin typeface="Times New Roman" panose="02020603050405020304" pitchFamily="18" charset="0"/>
              </a:rPr>
              <a:pPr/>
              <a:t>7</a:t>
            </a:fld>
            <a:endParaRPr lang="en-US" altLang="en-US" sz="120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4B16A16A-781C-40EB-ACE0-0F3A7B534AA6}"/>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64590C35-E221-41AA-88A9-98F7303599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US" altLang="en-US" dirty="0">
              <a:latin typeface="Arial" panose="020B0604020202020204" pitchFamily="34" charset="0"/>
            </a:endParaRPr>
          </a:p>
        </p:txBody>
      </p:sp>
      <p:sp>
        <p:nvSpPr>
          <p:cNvPr id="10244" name="Slide Number Placeholder 3">
            <a:extLst>
              <a:ext uri="{FF2B5EF4-FFF2-40B4-BE49-F238E27FC236}">
                <a16:creationId xmlns:a16="http://schemas.microsoft.com/office/drawing/2014/main" id="{B4C8489F-729D-4A08-83F0-765DD06694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fld id="{01A17D3F-6394-409C-8AA2-1A2F3E9BE089}" type="slidenum">
              <a:rPr lang="en-US" altLang="en-US" sz="1200" smtClean="0">
                <a:latin typeface="Times New Roman" panose="02020603050405020304" pitchFamily="18" charset="0"/>
              </a:rPr>
              <a:pPr/>
              <a:t>8</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3518758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4B16A16A-781C-40EB-ACE0-0F3A7B534AA6}"/>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64590C35-E221-41AA-88A9-98F7303599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en-US" altLang="en-US" dirty="0">
              <a:latin typeface="Arial" panose="020B0604020202020204" pitchFamily="34" charset="0"/>
            </a:endParaRPr>
          </a:p>
        </p:txBody>
      </p:sp>
      <p:sp>
        <p:nvSpPr>
          <p:cNvPr id="10244" name="Slide Number Placeholder 3">
            <a:extLst>
              <a:ext uri="{FF2B5EF4-FFF2-40B4-BE49-F238E27FC236}">
                <a16:creationId xmlns:a16="http://schemas.microsoft.com/office/drawing/2014/main" id="{B4C8489F-729D-4A08-83F0-765DD06694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fld id="{01A17D3F-6394-409C-8AA2-1A2F3E9BE089}" type="slidenum">
              <a:rPr lang="en-US" altLang="en-US" sz="1200" smtClean="0">
                <a:latin typeface="Times New Roman" panose="02020603050405020304" pitchFamily="18" charset="0"/>
              </a:rPr>
              <a:pPr/>
              <a:t>9</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3058743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DA692491-A8BB-4EBF-9BCC-88829BE31AA4}"/>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0933ABCA-2A5B-4031-B6FC-08D27ED70C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0484" name="Slide Number Placeholder 3">
            <a:extLst>
              <a:ext uri="{FF2B5EF4-FFF2-40B4-BE49-F238E27FC236}">
                <a16:creationId xmlns:a16="http://schemas.microsoft.com/office/drawing/2014/main" id="{3CC2E6B4-2878-4F91-89B6-7C55DCA75E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fld id="{DC3CB45B-300D-465A-AE91-3739556E7700}" type="slidenum">
              <a:rPr lang="en-US" altLang="en-US" sz="1200" smtClean="0">
                <a:latin typeface="Times New Roman" panose="02020603050405020304" pitchFamily="18" charset="0"/>
              </a:rPr>
              <a:pPr/>
              <a:t>10</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2348622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DA692491-A8BB-4EBF-9BCC-88829BE31AA4}"/>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0933ABCA-2A5B-4031-B6FC-08D27ED70C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0484" name="Slide Number Placeholder 3">
            <a:extLst>
              <a:ext uri="{FF2B5EF4-FFF2-40B4-BE49-F238E27FC236}">
                <a16:creationId xmlns:a16="http://schemas.microsoft.com/office/drawing/2014/main" id="{3CC2E6B4-2878-4F91-89B6-7C55DCA75E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fld id="{DC3CB45B-300D-465A-AE91-3739556E7700}" type="slidenum">
              <a:rPr lang="en-US" altLang="en-US" sz="1200" smtClean="0">
                <a:latin typeface="Times New Roman" panose="02020603050405020304" pitchFamily="18" charset="0"/>
              </a:rPr>
              <a:pPr/>
              <a:t>11</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15548047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23">
            <a:extLst>
              <a:ext uri="{FF2B5EF4-FFF2-40B4-BE49-F238E27FC236}">
                <a16:creationId xmlns:a16="http://schemas.microsoft.com/office/drawing/2014/main" id="{4FE7D83D-5BFF-4B1B-B389-C293989A57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2728" b="36090"/>
          <a:stretch>
            <a:fillRect/>
          </a:stretch>
        </p:blipFill>
        <p:spPr bwMode="auto">
          <a:xfrm>
            <a:off x="0" y="6048375"/>
            <a:ext cx="12954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3">
            <a:extLst>
              <a:ext uri="{FF2B5EF4-FFF2-40B4-BE49-F238E27FC236}">
                <a16:creationId xmlns:a16="http://schemas.microsoft.com/office/drawing/2014/main" id="{56A66631-28FF-4166-A461-230A4B7A13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2728" b="36090"/>
          <a:stretch>
            <a:fillRect/>
          </a:stretch>
        </p:blipFill>
        <p:spPr bwMode="auto">
          <a:xfrm>
            <a:off x="0" y="6048375"/>
            <a:ext cx="12954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3">
            <a:extLst>
              <a:ext uri="{FF2B5EF4-FFF2-40B4-BE49-F238E27FC236}">
                <a16:creationId xmlns:a16="http://schemas.microsoft.com/office/drawing/2014/main" id="{AA599489-1F38-4D28-8BC6-62E858FC438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l="22728" b="36090"/>
          <a:stretch>
            <a:fillRect/>
          </a:stretch>
        </p:blipFill>
        <p:spPr bwMode="auto">
          <a:xfrm>
            <a:off x="0" y="6048375"/>
            <a:ext cx="12954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21">
            <a:extLst>
              <a:ext uri="{FF2B5EF4-FFF2-40B4-BE49-F238E27FC236}">
                <a16:creationId xmlns:a16="http://schemas.microsoft.com/office/drawing/2014/main" id="{C8DD0246-365D-4941-BE9D-9466156BC979}"/>
              </a:ext>
            </a:extLst>
          </p:cNvPr>
          <p:cNvSpPr txBox="1">
            <a:spLocks noChangeArrowheads="1"/>
          </p:cNvSpPr>
          <p:nvPr userDrawn="1"/>
        </p:nvSpPr>
        <p:spPr bwMode="auto">
          <a:xfrm>
            <a:off x="533400" y="6629400"/>
            <a:ext cx="2597150" cy="244475"/>
          </a:xfrm>
          <a:prstGeom prst="rect">
            <a:avLst/>
          </a:prstGeom>
          <a:noFill/>
          <a:ln>
            <a:noFill/>
          </a:ln>
        </p:spPr>
        <p:txBody>
          <a:bodyPr wrap="none">
            <a:spAutoFit/>
          </a:bodyPr>
          <a:lstStyle>
            <a:lvl1pPr eaLnBrk="0" hangingPunct="0">
              <a:defRPr sz="2000">
                <a:solidFill>
                  <a:schemeClr val="tx1"/>
                </a:solidFill>
                <a:latin typeface="Verdana" charset="0"/>
                <a:ea typeface="ＭＳ Ｐゴシック" charset="0"/>
                <a:cs typeface="ＭＳ Ｐゴシック" charset="0"/>
              </a:defRPr>
            </a:lvl1pPr>
            <a:lvl2pPr marL="742950" indent="-285750" eaLnBrk="0" hangingPunct="0">
              <a:defRPr sz="2000">
                <a:solidFill>
                  <a:schemeClr val="tx1"/>
                </a:solidFill>
                <a:latin typeface="Verdana" charset="0"/>
                <a:ea typeface="ＭＳ Ｐゴシック" charset="0"/>
              </a:defRPr>
            </a:lvl2pPr>
            <a:lvl3pPr marL="1143000" indent="-228600" eaLnBrk="0" hangingPunct="0">
              <a:defRPr sz="2000">
                <a:solidFill>
                  <a:schemeClr val="tx1"/>
                </a:solidFill>
                <a:latin typeface="Verdana" charset="0"/>
                <a:ea typeface="ＭＳ Ｐゴシック" charset="0"/>
              </a:defRPr>
            </a:lvl3pPr>
            <a:lvl4pPr marL="1600200" indent="-228600" eaLnBrk="0" hangingPunct="0">
              <a:defRPr sz="2000">
                <a:solidFill>
                  <a:schemeClr val="tx1"/>
                </a:solidFill>
                <a:latin typeface="Verdana" charset="0"/>
                <a:ea typeface="ＭＳ Ｐゴシック" charset="0"/>
              </a:defRPr>
            </a:lvl4pPr>
            <a:lvl5pPr marL="2057400" indent="-228600" eaLnBrk="0" hangingPunct="0">
              <a:defRPr sz="2000">
                <a:solidFill>
                  <a:schemeClr val="tx1"/>
                </a:solidFill>
                <a:latin typeface="Verdana" charset="0"/>
                <a:ea typeface="ＭＳ Ｐゴシック" charset="0"/>
              </a:defRPr>
            </a:lvl5pPr>
            <a:lvl6pPr marL="2514600" indent="-228600" eaLnBrk="0" fontAlgn="base" hangingPunct="0">
              <a:spcBef>
                <a:spcPts val="500"/>
              </a:spcBef>
              <a:spcAft>
                <a:spcPct val="0"/>
              </a:spcAft>
              <a:buClr>
                <a:srgbClr val="800080"/>
              </a:buClr>
              <a:buSzPct val="55000"/>
              <a:buFont typeface="Wingdings" charset="0"/>
              <a:buChar char="n"/>
              <a:defRPr sz="2000">
                <a:solidFill>
                  <a:schemeClr val="tx1"/>
                </a:solidFill>
                <a:latin typeface="Verdana" charset="0"/>
                <a:ea typeface="ＭＳ Ｐゴシック" charset="0"/>
              </a:defRPr>
            </a:lvl6pPr>
            <a:lvl7pPr marL="2971800" indent="-228600" eaLnBrk="0" fontAlgn="base" hangingPunct="0">
              <a:spcBef>
                <a:spcPts val="500"/>
              </a:spcBef>
              <a:spcAft>
                <a:spcPct val="0"/>
              </a:spcAft>
              <a:buClr>
                <a:srgbClr val="800080"/>
              </a:buClr>
              <a:buSzPct val="55000"/>
              <a:buFont typeface="Wingdings" charset="0"/>
              <a:buChar char="n"/>
              <a:defRPr sz="2000">
                <a:solidFill>
                  <a:schemeClr val="tx1"/>
                </a:solidFill>
                <a:latin typeface="Verdana" charset="0"/>
                <a:ea typeface="ＭＳ Ｐゴシック" charset="0"/>
              </a:defRPr>
            </a:lvl7pPr>
            <a:lvl8pPr marL="3429000" indent="-228600" eaLnBrk="0" fontAlgn="base" hangingPunct="0">
              <a:spcBef>
                <a:spcPts val="500"/>
              </a:spcBef>
              <a:spcAft>
                <a:spcPct val="0"/>
              </a:spcAft>
              <a:buClr>
                <a:srgbClr val="800080"/>
              </a:buClr>
              <a:buSzPct val="55000"/>
              <a:buFont typeface="Wingdings" charset="0"/>
              <a:buChar char="n"/>
              <a:defRPr sz="2000">
                <a:solidFill>
                  <a:schemeClr val="tx1"/>
                </a:solidFill>
                <a:latin typeface="Verdana" charset="0"/>
                <a:ea typeface="ＭＳ Ｐゴシック" charset="0"/>
              </a:defRPr>
            </a:lvl8pPr>
            <a:lvl9pPr marL="3886200" indent="-228600" eaLnBrk="0" fontAlgn="base" hangingPunct="0">
              <a:spcBef>
                <a:spcPts val="500"/>
              </a:spcBef>
              <a:spcAft>
                <a:spcPct val="0"/>
              </a:spcAft>
              <a:buClr>
                <a:srgbClr val="800080"/>
              </a:buClr>
              <a:buSzPct val="55000"/>
              <a:buFont typeface="Wingdings" charset="0"/>
              <a:buChar char="n"/>
              <a:defRPr sz="2000">
                <a:solidFill>
                  <a:schemeClr val="tx1"/>
                </a:solidFill>
                <a:latin typeface="Verdana" charset="0"/>
                <a:ea typeface="ＭＳ Ｐゴシック" charset="0"/>
              </a:defRPr>
            </a:lvl9pPr>
          </a:lstStyle>
          <a:p>
            <a:pPr eaLnBrk="1" hangingPunct="1">
              <a:spcBef>
                <a:spcPts val="500"/>
              </a:spcBef>
              <a:buClr>
                <a:srgbClr val="800080"/>
              </a:buClr>
              <a:buSzPct val="55000"/>
              <a:buFont typeface="Wingdings" charset="0"/>
              <a:buNone/>
              <a:defRPr/>
            </a:pPr>
            <a:r>
              <a:rPr lang="en-US" sz="1000"/>
              <a:t>Copyright 2008 by Pearson Education</a:t>
            </a:r>
          </a:p>
        </p:txBody>
      </p:sp>
      <p:grpSp>
        <p:nvGrpSpPr>
          <p:cNvPr id="8" name="Group 23">
            <a:extLst>
              <a:ext uri="{FF2B5EF4-FFF2-40B4-BE49-F238E27FC236}">
                <a16:creationId xmlns:a16="http://schemas.microsoft.com/office/drawing/2014/main" id="{9CC8AC99-320D-431F-9F2A-7DB88DFC058D}"/>
              </a:ext>
            </a:extLst>
          </p:cNvPr>
          <p:cNvGrpSpPr>
            <a:grpSpLocks/>
          </p:cNvGrpSpPr>
          <p:nvPr userDrawn="1"/>
        </p:nvGrpSpPr>
        <p:grpSpPr bwMode="auto">
          <a:xfrm>
            <a:off x="-9525" y="0"/>
            <a:ext cx="9169400" cy="533400"/>
            <a:chOff x="-6" y="-180"/>
            <a:chExt cx="5776" cy="516"/>
          </a:xfrm>
        </p:grpSpPr>
        <p:sp>
          <p:nvSpPr>
            <p:cNvPr id="9" name="Freeform 19">
              <a:extLst>
                <a:ext uri="{FF2B5EF4-FFF2-40B4-BE49-F238E27FC236}">
                  <a16:creationId xmlns:a16="http://schemas.microsoft.com/office/drawing/2014/main" id="{1D0CD2FA-C38F-41D5-825F-E7916C404014}"/>
                </a:ext>
              </a:extLst>
            </p:cNvPr>
            <p:cNvSpPr>
              <a:spLocks/>
            </p:cNvSpPr>
            <p:nvPr/>
          </p:nvSpPr>
          <p:spPr bwMode="auto">
            <a:xfrm>
              <a:off x="-6" y="-180"/>
              <a:ext cx="5772" cy="516"/>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spcBef>
                  <a:spcPts val="500"/>
                </a:spcBef>
                <a:buClr>
                  <a:srgbClr val="800080"/>
                </a:buClr>
                <a:buSzPct val="55000"/>
                <a:buFont typeface="Wingdings" charset="2"/>
                <a:buChar char="n"/>
                <a:defRPr/>
              </a:pPr>
              <a:endParaRPr lang="en-US">
                <a:latin typeface="+mn-lt"/>
                <a:ea typeface="+mn-ea"/>
              </a:endParaRPr>
            </a:p>
          </p:txBody>
        </p:sp>
        <p:sp>
          <p:nvSpPr>
            <p:cNvPr id="10" name="Freeform 20">
              <a:extLst>
                <a:ext uri="{FF2B5EF4-FFF2-40B4-BE49-F238E27FC236}">
                  <a16:creationId xmlns:a16="http://schemas.microsoft.com/office/drawing/2014/main" id="{059F37A7-0AC5-479E-81D9-D590D467C043}"/>
                </a:ext>
              </a:extLst>
            </p:cNvPr>
            <p:cNvSpPr>
              <a:spLocks/>
            </p:cNvSpPr>
            <p:nvPr/>
          </p:nvSpPr>
          <p:spPr bwMode="auto">
            <a:xfrm>
              <a:off x="2688" y="-180"/>
              <a:ext cx="3072" cy="26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spcBef>
                  <a:spcPts val="500"/>
                </a:spcBef>
                <a:buClr>
                  <a:srgbClr val="800080"/>
                </a:buClr>
                <a:buSzPct val="55000"/>
                <a:buFont typeface="Wingdings" charset="2"/>
                <a:buChar char="n"/>
                <a:defRPr/>
              </a:pPr>
              <a:endParaRPr lang="en-US">
                <a:latin typeface="+mn-lt"/>
                <a:ea typeface="+mn-ea"/>
              </a:endParaRPr>
            </a:p>
          </p:txBody>
        </p:sp>
        <p:grpSp>
          <p:nvGrpSpPr>
            <p:cNvPr id="11" name="Group 1">
              <a:extLst>
                <a:ext uri="{FF2B5EF4-FFF2-40B4-BE49-F238E27FC236}">
                  <a16:creationId xmlns:a16="http://schemas.microsoft.com/office/drawing/2014/main" id="{56AC2CCE-D6F5-4365-9E3C-22A8A953349C}"/>
                </a:ext>
              </a:extLst>
            </p:cNvPr>
            <p:cNvGrpSpPr>
              <a:grpSpLocks/>
            </p:cNvGrpSpPr>
            <p:nvPr/>
          </p:nvGrpSpPr>
          <p:grpSpPr bwMode="auto">
            <a:xfrm>
              <a:off x="0" y="-42"/>
              <a:ext cx="5770" cy="246"/>
              <a:chOff x="-13880" y="438044"/>
              <a:chExt cx="9173112" cy="427357"/>
            </a:xfrm>
          </p:grpSpPr>
          <p:sp>
            <p:nvSpPr>
              <p:cNvPr id="12" name="Freeform 22">
                <a:extLst>
                  <a:ext uri="{FF2B5EF4-FFF2-40B4-BE49-F238E27FC236}">
                    <a16:creationId xmlns:a16="http://schemas.microsoft.com/office/drawing/2014/main" id="{4CF48CEA-4D97-4237-903A-268E0CAEDD4B}"/>
                  </a:ext>
                </a:extLst>
              </p:cNvPr>
              <p:cNvSpPr>
                <a:spLocks/>
              </p:cNvSpPr>
              <p:nvPr/>
            </p:nvSpPr>
            <p:spPr bwMode="auto">
              <a:xfrm rot="21435692">
                <a:off x="-13880" y="438118"/>
                <a:ext cx="9173112" cy="427283"/>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spcBef>
                    <a:spcPts val="500"/>
                  </a:spcBef>
                  <a:buClr>
                    <a:srgbClr val="800080"/>
                  </a:buClr>
                  <a:buSzPct val="55000"/>
                  <a:buFont typeface="Wingdings" charset="2"/>
                  <a:buChar char="n"/>
                  <a:defRPr/>
                </a:pPr>
                <a:endParaRPr lang="en-US">
                  <a:ea typeface="+mn-ea"/>
                  <a:cs typeface="Times New Roman" pitchFamily="16" charset="0"/>
                </a:endParaRPr>
              </a:p>
            </p:txBody>
          </p:sp>
          <p:sp>
            <p:nvSpPr>
              <p:cNvPr id="13" name="Freeform 23">
                <a:extLst>
                  <a:ext uri="{FF2B5EF4-FFF2-40B4-BE49-F238E27FC236}">
                    <a16:creationId xmlns:a16="http://schemas.microsoft.com/office/drawing/2014/main" id="{BB60DAB7-89B6-4ACD-AB46-3926B58F71B7}"/>
                  </a:ext>
                </a:extLst>
              </p:cNvPr>
              <p:cNvSpPr>
                <a:spLocks/>
              </p:cNvSpPr>
              <p:nvPr/>
            </p:nvSpPr>
            <p:spPr bwMode="auto">
              <a:xfrm rot="21435692">
                <a:off x="-10858" y="438044"/>
                <a:ext cx="9169042" cy="38239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spcBef>
                    <a:spcPts val="500"/>
                  </a:spcBef>
                  <a:buClr>
                    <a:srgbClr val="800080"/>
                  </a:buClr>
                  <a:buSzPct val="55000"/>
                  <a:buFont typeface="Wingdings" charset="2"/>
                  <a:buChar char="n"/>
                  <a:defRPr/>
                </a:pPr>
                <a:endParaRPr lang="en-US">
                  <a:ea typeface="+mn-ea"/>
                  <a:cs typeface="Times New Roman" pitchFamily="16" charset="0"/>
                </a:endParaRPr>
              </a:p>
            </p:txBody>
          </p:sp>
        </p:grpSp>
      </p:grpSp>
      <p:sp>
        <p:nvSpPr>
          <p:cNvPr id="81924" name="Title Placeholder 8"/>
          <p:cNvSpPr>
            <a:spLocks noGrp="1"/>
          </p:cNvSpPr>
          <p:nvPr>
            <p:ph type="ctrTitle"/>
          </p:nvPr>
        </p:nvSpPr>
        <p:spPr>
          <a:xfrm>
            <a:off x="685800" y="1219200"/>
            <a:ext cx="7772400" cy="1470025"/>
          </a:xfrm>
        </p:spPr>
        <p:txBody>
          <a:bodyPr/>
          <a:lstStyle>
            <a:lvl1pPr>
              <a:defRPr sz="4800" smtClean="0"/>
            </a:lvl1pPr>
          </a:lstStyle>
          <a:p>
            <a:r>
              <a:rPr lang="en-US"/>
              <a:t>Click to edit Master title style</a:t>
            </a:r>
          </a:p>
        </p:txBody>
      </p:sp>
      <p:sp>
        <p:nvSpPr>
          <p:cNvPr id="81925" name="Text Placeholder 29"/>
          <p:cNvSpPr>
            <a:spLocks noGrp="1"/>
          </p:cNvSpPr>
          <p:nvPr>
            <p:ph type="subTitle" idx="1"/>
          </p:nvPr>
        </p:nvSpPr>
        <p:spPr>
          <a:xfrm>
            <a:off x="685800" y="3276600"/>
            <a:ext cx="7772400" cy="1752600"/>
          </a:xfrm>
          <a:ln w="9525"/>
        </p:spPr>
        <p:txBody>
          <a:bodyPr/>
          <a:lstStyle>
            <a:lvl1pPr marL="0" indent="0" algn="ctr">
              <a:buFont typeface="Wingdings 2" pitchFamily="18" charset="2"/>
              <a:buNone/>
              <a:defRPr smtClean="0"/>
            </a:lvl1pPr>
          </a:lstStyle>
          <a:p>
            <a:r>
              <a:rPr lang="en-US"/>
              <a:t>Click to edit Master subtitle style</a:t>
            </a:r>
          </a:p>
        </p:txBody>
      </p:sp>
      <p:sp>
        <p:nvSpPr>
          <p:cNvPr id="14" name="Slide Number Placeholder 17">
            <a:extLst>
              <a:ext uri="{FF2B5EF4-FFF2-40B4-BE49-F238E27FC236}">
                <a16:creationId xmlns:a16="http://schemas.microsoft.com/office/drawing/2014/main" id="{6CF98E91-A8FD-482F-9105-B1B957BEC18F}"/>
              </a:ext>
            </a:extLst>
          </p:cNvPr>
          <p:cNvSpPr>
            <a:spLocks noGrp="1"/>
          </p:cNvSpPr>
          <p:nvPr>
            <p:ph type="sldNum" sz="quarter" idx="10"/>
          </p:nvPr>
        </p:nvSpPr>
        <p:spPr>
          <a:xfrm>
            <a:off x="6705600" y="6245225"/>
            <a:ext cx="2133600" cy="476250"/>
          </a:xfrm>
          <a:prstGeom prst="rect">
            <a:avLst/>
          </a:prstGeom>
        </p:spPr>
        <p:txBody>
          <a:bodyPr vert="horz" wrap="square" lIns="0" tIns="0" rIns="0" bIns="0" numCol="1" anchor="b" anchorCtr="0" compatLnSpc="1">
            <a:prstTxWarp prst="textNoShape">
              <a:avLst/>
            </a:prstTxWarp>
          </a:bodyPr>
          <a:lstStyle>
            <a:lvl1pPr algn="r" eaLnBrk="1" hangingPunct="1">
              <a:spcBef>
                <a:spcPts val="500"/>
              </a:spcBef>
              <a:buClr>
                <a:srgbClr val="800080"/>
              </a:buClr>
              <a:buSzPct val="55000"/>
              <a:buFont typeface="Wingdings" panose="05000000000000000000" pitchFamily="2" charset="2"/>
              <a:buNone/>
              <a:defRPr sz="1200">
                <a:solidFill>
                  <a:srgbClr val="424242"/>
                </a:solidFill>
                <a:cs typeface="Times New Roman" panose="02020603050405020304" pitchFamily="18" charset="0"/>
              </a:defRPr>
            </a:lvl1pPr>
          </a:lstStyle>
          <a:p>
            <a:pPr>
              <a:defRPr/>
            </a:pPr>
            <a:fld id="{D91D57FB-3ABD-44A9-9E1C-A2208A36FAE1}" type="slidenum">
              <a:rPr lang="en-US" altLang="en-US"/>
              <a:pPr>
                <a:defRPr/>
              </a:pPr>
              <a:t>‹#›</a:t>
            </a:fld>
            <a:endParaRPr lang="en-US" altLang="en-US"/>
          </a:p>
        </p:txBody>
      </p:sp>
    </p:spTree>
    <p:extLst>
      <p:ext uri="{BB962C8B-B14F-4D97-AF65-F5344CB8AC3E}">
        <p14:creationId xmlns:p14="http://schemas.microsoft.com/office/powerpoint/2010/main" val="50062991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408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2427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408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7069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6029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1551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39738"/>
            <a:ext cx="8229600" cy="703262"/>
          </a:xfrm>
        </p:spPr>
        <p:txBody>
          <a:bodyPr/>
          <a:lstStyle/>
          <a:p>
            <a:r>
              <a:rPr lang="en-US"/>
              <a:t>Click to edit Master title style</a:t>
            </a:r>
          </a:p>
        </p:txBody>
      </p:sp>
      <p:sp>
        <p:nvSpPr>
          <p:cNvPr id="3" name="Content Placeholder 2"/>
          <p:cNvSpPr>
            <a:spLocks noGrp="1"/>
          </p:cNvSpPr>
          <p:nvPr>
            <p:ph idx="1"/>
          </p:nvPr>
        </p:nvSpPr>
        <p:spPr>
          <a:xfrm>
            <a:off x="228600" y="1371600"/>
            <a:ext cx="8915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4842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026" name="Title Placeholder 8">
            <a:extLst>
              <a:ext uri="{FF2B5EF4-FFF2-40B4-BE49-F238E27FC236}">
                <a16:creationId xmlns:a16="http://schemas.microsoft.com/office/drawing/2014/main" id="{36694B7D-6163-41C1-AF7E-270506E6FE41}"/>
              </a:ext>
            </a:extLst>
          </p:cNvPr>
          <p:cNvSpPr>
            <a:spLocks noGrp="1"/>
          </p:cNvSpPr>
          <p:nvPr>
            <p:ph type="title"/>
          </p:nvPr>
        </p:nvSpPr>
        <p:spPr bwMode="auto">
          <a:xfrm>
            <a:off x="457200" y="439738"/>
            <a:ext cx="822960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7" name="Text Placeholder 29">
            <a:extLst>
              <a:ext uri="{FF2B5EF4-FFF2-40B4-BE49-F238E27FC236}">
                <a16:creationId xmlns:a16="http://schemas.microsoft.com/office/drawing/2014/main" id="{0DF341D3-B625-4A8C-A63F-D5A537093CF0}"/>
              </a:ext>
            </a:extLst>
          </p:cNvPr>
          <p:cNvSpPr>
            <a:spLocks noGrp="1"/>
          </p:cNvSpPr>
          <p:nvPr>
            <p:ph type="body" idx="1"/>
          </p:nvPr>
        </p:nvSpPr>
        <p:spPr bwMode="auto">
          <a:xfrm>
            <a:off x="228600" y="1371600"/>
            <a:ext cx="8915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grpSp>
        <p:nvGrpSpPr>
          <p:cNvPr id="1028" name="Group 24">
            <a:extLst>
              <a:ext uri="{FF2B5EF4-FFF2-40B4-BE49-F238E27FC236}">
                <a16:creationId xmlns:a16="http://schemas.microsoft.com/office/drawing/2014/main" id="{11014D0E-7B1A-4F6F-AE4B-90B72C7F603D}"/>
              </a:ext>
            </a:extLst>
          </p:cNvPr>
          <p:cNvGrpSpPr>
            <a:grpSpLocks/>
          </p:cNvGrpSpPr>
          <p:nvPr userDrawn="1"/>
        </p:nvGrpSpPr>
        <p:grpSpPr bwMode="auto">
          <a:xfrm>
            <a:off x="-9525" y="0"/>
            <a:ext cx="9169400" cy="533400"/>
            <a:chOff x="-6" y="-180"/>
            <a:chExt cx="5776" cy="516"/>
          </a:xfrm>
        </p:grpSpPr>
        <p:sp>
          <p:nvSpPr>
            <p:cNvPr id="7" name="Freeform 6">
              <a:extLst>
                <a:ext uri="{FF2B5EF4-FFF2-40B4-BE49-F238E27FC236}">
                  <a16:creationId xmlns:a16="http://schemas.microsoft.com/office/drawing/2014/main" id="{BF446056-6044-4644-A7E3-F3273B281AE5}"/>
                </a:ext>
              </a:extLst>
            </p:cNvPr>
            <p:cNvSpPr>
              <a:spLocks/>
            </p:cNvSpPr>
            <p:nvPr/>
          </p:nvSpPr>
          <p:spPr bwMode="auto">
            <a:xfrm>
              <a:off x="-6" y="-180"/>
              <a:ext cx="5772" cy="516"/>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spcBef>
                  <a:spcPts val="500"/>
                </a:spcBef>
                <a:buClr>
                  <a:srgbClr val="800080"/>
                </a:buClr>
                <a:buSzPct val="55000"/>
                <a:buFont typeface="Wingdings" charset="2"/>
                <a:buChar char="n"/>
                <a:defRPr/>
              </a:pPr>
              <a:endParaRPr lang="en-US">
                <a:latin typeface="+mn-lt"/>
                <a:ea typeface="+mn-ea"/>
              </a:endParaRPr>
            </a:p>
          </p:txBody>
        </p:sp>
        <p:sp>
          <p:nvSpPr>
            <p:cNvPr id="8" name="Freeform 7">
              <a:extLst>
                <a:ext uri="{FF2B5EF4-FFF2-40B4-BE49-F238E27FC236}">
                  <a16:creationId xmlns:a16="http://schemas.microsoft.com/office/drawing/2014/main" id="{F647A81E-3918-4867-B7EA-6C5EF729F5A3}"/>
                </a:ext>
              </a:extLst>
            </p:cNvPr>
            <p:cNvSpPr>
              <a:spLocks/>
            </p:cNvSpPr>
            <p:nvPr/>
          </p:nvSpPr>
          <p:spPr bwMode="auto">
            <a:xfrm>
              <a:off x="2688" y="-180"/>
              <a:ext cx="3072" cy="26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spcBef>
                  <a:spcPts val="500"/>
                </a:spcBef>
                <a:buClr>
                  <a:srgbClr val="800080"/>
                </a:buClr>
                <a:buSzPct val="55000"/>
                <a:buFont typeface="Wingdings" charset="2"/>
                <a:buChar char="n"/>
                <a:defRPr/>
              </a:pPr>
              <a:endParaRPr lang="en-US">
                <a:latin typeface="+mn-lt"/>
                <a:ea typeface="+mn-ea"/>
              </a:endParaRPr>
            </a:p>
          </p:txBody>
        </p:sp>
        <p:grpSp>
          <p:nvGrpSpPr>
            <p:cNvPr id="1036" name="Group 1">
              <a:extLst>
                <a:ext uri="{FF2B5EF4-FFF2-40B4-BE49-F238E27FC236}">
                  <a16:creationId xmlns:a16="http://schemas.microsoft.com/office/drawing/2014/main" id="{2A374B23-E98E-4D42-978B-AE00C5DB509D}"/>
                </a:ext>
              </a:extLst>
            </p:cNvPr>
            <p:cNvGrpSpPr>
              <a:grpSpLocks/>
            </p:cNvGrpSpPr>
            <p:nvPr/>
          </p:nvGrpSpPr>
          <p:grpSpPr bwMode="auto">
            <a:xfrm>
              <a:off x="0" y="-42"/>
              <a:ext cx="5770" cy="246"/>
              <a:chOff x="-13880" y="438044"/>
              <a:chExt cx="9173112" cy="427357"/>
            </a:xfrm>
          </p:grpSpPr>
          <p:sp>
            <p:nvSpPr>
              <p:cNvPr id="12" name="Freeform 11">
                <a:extLst>
                  <a:ext uri="{FF2B5EF4-FFF2-40B4-BE49-F238E27FC236}">
                    <a16:creationId xmlns:a16="http://schemas.microsoft.com/office/drawing/2014/main" id="{59BCDC27-4F34-4AE6-BC2D-0A7A4E04DDB5}"/>
                  </a:ext>
                </a:extLst>
              </p:cNvPr>
              <p:cNvSpPr>
                <a:spLocks/>
              </p:cNvSpPr>
              <p:nvPr/>
            </p:nvSpPr>
            <p:spPr bwMode="auto">
              <a:xfrm rot="21435692">
                <a:off x="-13880" y="438118"/>
                <a:ext cx="9173112" cy="427283"/>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spcBef>
                    <a:spcPts val="500"/>
                  </a:spcBef>
                  <a:buClr>
                    <a:srgbClr val="800080"/>
                  </a:buClr>
                  <a:buSzPct val="55000"/>
                  <a:buFont typeface="Wingdings" charset="2"/>
                  <a:buChar char="n"/>
                  <a:defRPr/>
                </a:pPr>
                <a:endParaRPr lang="en-US">
                  <a:ea typeface="+mn-ea"/>
                  <a:cs typeface="Times New Roman" pitchFamily="16" charset="0"/>
                </a:endParaRPr>
              </a:p>
            </p:txBody>
          </p:sp>
          <p:sp>
            <p:nvSpPr>
              <p:cNvPr id="13" name="Freeform 12">
                <a:extLst>
                  <a:ext uri="{FF2B5EF4-FFF2-40B4-BE49-F238E27FC236}">
                    <a16:creationId xmlns:a16="http://schemas.microsoft.com/office/drawing/2014/main" id="{35817048-67A6-44B7-A39F-8C9FDF2219C8}"/>
                  </a:ext>
                </a:extLst>
              </p:cNvPr>
              <p:cNvSpPr>
                <a:spLocks/>
              </p:cNvSpPr>
              <p:nvPr/>
            </p:nvSpPr>
            <p:spPr bwMode="auto">
              <a:xfrm rot="21435692">
                <a:off x="-10858" y="438044"/>
                <a:ext cx="9169042" cy="38239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spcBef>
                    <a:spcPts val="500"/>
                  </a:spcBef>
                  <a:buClr>
                    <a:srgbClr val="800080"/>
                  </a:buClr>
                  <a:buSzPct val="55000"/>
                  <a:buFont typeface="Wingdings" charset="2"/>
                  <a:buChar char="n"/>
                  <a:defRPr/>
                </a:pPr>
                <a:endParaRPr lang="en-US">
                  <a:ea typeface="+mn-ea"/>
                  <a:cs typeface="Times New Roman" pitchFamily="16" charset="0"/>
                </a:endParaRPr>
              </a:p>
            </p:txBody>
          </p:sp>
        </p:grpSp>
      </p:grpSp>
      <p:pic>
        <p:nvPicPr>
          <p:cNvPr id="1029" name="Picture 23">
            <a:extLst>
              <a:ext uri="{FF2B5EF4-FFF2-40B4-BE49-F238E27FC236}">
                <a16:creationId xmlns:a16="http://schemas.microsoft.com/office/drawing/2014/main" id="{87A2B2D9-D3CA-42E7-9E03-0C51BF0DED5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l="22728" b="36090"/>
          <a:stretch>
            <a:fillRect/>
          </a:stretch>
        </p:blipFill>
        <p:spPr bwMode="auto">
          <a:xfrm>
            <a:off x="0" y="6048375"/>
            <a:ext cx="12954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23">
            <a:extLst>
              <a:ext uri="{FF2B5EF4-FFF2-40B4-BE49-F238E27FC236}">
                <a16:creationId xmlns:a16="http://schemas.microsoft.com/office/drawing/2014/main" id="{0BACB2F4-E254-4500-B6A1-B0A93DEC95E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l="22728" b="36090"/>
          <a:stretch>
            <a:fillRect/>
          </a:stretch>
        </p:blipFill>
        <p:spPr bwMode="auto">
          <a:xfrm>
            <a:off x="0" y="6048375"/>
            <a:ext cx="12954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23">
            <a:extLst>
              <a:ext uri="{FF2B5EF4-FFF2-40B4-BE49-F238E27FC236}">
                <a16:creationId xmlns:a16="http://schemas.microsoft.com/office/drawing/2014/main" id="{3F0AB484-2F30-4828-A2B5-8C05A073A399}"/>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l="22728" b="36090"/>
          <a:stretch>
            <a:fillRect/>
          </a:stretch>
        </p:blipFill>
        <p:spPr bwMode="auto">
          <a:xfrm>
            <a:off x="0" y="6048375"/>
            <a:ext cx="129540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21">
            <a:extLst>
              <a:ext uri="{FF2B5EF4-FFF2-40B4-BE49-F238E27FC236}">
                <a16:creationId xmlns:a16="http://schemas.microsoft.com/office/drawing/2014/main" id="{A836323D-08BE-4B48-9EAC-99D22839A1C4}"/>
              </a:ext>
            </a:extLst>
          </p:cNvPr>
          <p:cNvSpPr txBox="1">
            <a:spLocks noChangeArrowheads="1"/>
          </p:cNvSpPr>
          <p:nvPr userDrawn="1"/>
        </p:nvSpPr>
        <p:spPr bwMode="auto">
          <a:xfrm>
            <a:off x="533400" y="6629400"/>
            <a:ext cx="2597150" cy="244475"/>
          </a:xfrm>
          <a:prstGeom prst="rect">
            <a:avLst/>
          </a:prstGeom>
          <a:noFill/>
          <a:ln>
            <a:noFill/>
          </a:ln>
        </p:spPr>
        <p:txBody>
          <a:bodyPr wrap="none">
            <a:spAutoFit/>
          </a:bodyPr>
          <a:lstStyle>
            <a:lvl1pPr eaLnBrk="0" hangingPunct="0">
              <a:defRPr sz="2000">
                <a:solidFill>
                  <a:schemeClr val="tx1"/>
                </a:solidFill>
                <a:latin typeface="Verdana" charset="0"/>
                <a:ea typeface="ＭＳ Ｐゴシック" charset="0"/>
                <a:cs typeface="ＭＳ Ｐゴシック" charset="0"/>
              </a:defRPr>
            </a:lvl1pPr>
            <a:lvl2pPr marL="742950" indent="-285750" eaLnBrk="0" hangingPunct="0">
              <a:defRPr sz="2000">
                <a:solidFill>
                  <a:schemeClr val="tx1"/>
                </a:solidFill>
                <a:latin typeface="Verdana" charset="0"/>
                <a:ea typeface="ＭＳ Ｐゴシック" charset="0"/>
              </a:defRPr>
            </a:lvl2pPr>
            <a:lvl3pPr marL="1143000" indent="-228600" eaLnBrk="0" hangingPunct="0">
              <a:defRPr sz="2000">
                <a:solidFill>
                  <a:schemeClr val="tx1"/>
                </a:solidFill>
                <a:latin typeface="Verdana" charset="0"/>
                <a:ea typeface="ＭＳ Ｐゴシック" charset="0"/>
              </a:defRPr>
            </a:lvl3pPr>
            <a:lvl4pPr marL="1600200" indent="-228600" eaLnBrk="0" hangingPunct="0">
              <a:defRPr sz="2000">
                <a:solidFill>
                  <a:schemeClr val="tx1"/>
                </a:solidFill>
                <a:latin typeface="Verdana" charset="0"/>
                <a:ea typeface="ＭＳ Ｐゴシック" charset="0"/>
              </a:defRPr>
            </a:lvl4pPr>
            <a:lvl5pPr marL="2057400" indent="-228600" eaLnBrk="0" hangingPunct="0">
              <a:defRPr sz="2000">
                <a:solidFill>
                  <a:schemeClr val="tx1"/>
                </a:solidFill>
                <a:latin typeface="Verdana" charset="0"/>
                <a:ea typeface="ＭＳ Ｐゴシック" charset="0"/>
              </a:defRPr>
            </a:lvl5pPr>
            <a:lvl6pPr marL="2514600" indent="-228600" eaLnBrk="0" fontAlgn="base" hangingPunct="0">
              <a:spcBef>
                <a:spcPts val="500"/>
              </a:spcBef>
              <a:spcAft>
                <a:spcPct val="0"/>
              </a:spcAft>
              <a:buClr>
                <a:srgbClr val="800080"/>
              </a:buClr>
              <a:buSzPct val="55000"/>
              <a:buFont typeface="Wingdings" charset="0"/>
              <a:buChar char="n"/>
              <a:defRPr sz="2000">
                <a:solidFill>
                  <a:schemeClr val="tx1"/>
                </a:solidFill>
                <a:latin typeface="Verdana" charset="0"/>
                <a:ea typeface="ＭＳ Ｐゴシック" charset="0"/>
              </a:defRPr>
            </a:lvl6pPr>
            <a:lvl7pPr marL="2971800" indent="-228600" eaLnBrk="0" fontAlgn="base" hangingPunct="0">
              <a:spcBef>
                <a:spcPts val="500"/>
              </a:spcBef>
              <a:spcAft>
                <a:spcPct val="0"/>
              </a:spcAft>
              <a:buClr>
                <a:srgbClr val="800080"/>
              </a:buClr>
              <a:buSzPct val="55000"/>
              <a:buFont typeface="Wingdings" charset="0"/>
              <a:buChar char="n"/>
              <a:defRPr sz="2000">
                <a:solidFill>
                  <a:schemeClr val="tx1"/>
                </a:solidFill>
                <a:latin typeface="Verdana" charset="0"/>
                <a:ea typeface="ＭＳ Ｐゴシック" charset="0"/>
              </a:defRPr>
            </a:lvl7pPr>
            <a:lvl8pPr marL="3429000" indent="-228600" eaLnBrk="0" fontAlgn="base" hangingPunct="0">
              <a:spcBef>
                <a:spcPts val="500"/>
              </a:spcBef>
              <a:spcAft>
                <a:spcPct val="0"/>
              </a:spcAft>
              <a:buClr>
                <a:srgbClr val="800080"/>
              </a:buClr>
              <a:buSzPct val="55000"/>
              <a:buFont typeface="Wingdings" charset="0"/>
              <a:buChar char="n"/>
              <a:defRPr sz="2000">
                <a:solidFill>
                  <a:schemeClr val="tx1"/>
                </a:solidFill>
                <a:latin typeface="Verdana" charset="0"/>
                <a:ea typeface="ＭＳ Ｐゴシック" charset="0"/>
              </a:defRPr>
            </a:lvl8pPr>
            <a:lvl9pPr marL="3886200" indent="-228600" eaLnBrk="0" fontAlgn="base" hangingPunct="0">
              <a:spcBef>
                <a:spcPts val="500"/>
              </a:spcBef>
              <a:spcAft>
                <a:spcPct val="0"/>
              </a:spcAft>
              <a:buClr>
                <a:srgbClr val="800080"/>
              </a:buClr>
              <a:buSzPct val="55000"/>
              <a:buFont typeface="Wingdings" charset="0"/>
              <a:buChar char="n"/>
              <a:defRPr sz="2000">
                <a:solidFill>
                  <a:schemeClr val="tx1"/>
                </a:solidFill>
                <a:latin typeface="Verdana" charset="0"/>
                <a:ea typeface="ＭＳ Ｐゴシック" charset="0"/>
              </a:defRPr>
            </a:lvl9pPr>
          </a:lstStyle>
          <a:p>
            <a:pPr eaLnBrk="1" hangingPunct="1">
              <a:spcBef>
                <a:spcPts val="500"/>
              </a:spcBef>
              <a:buClr>
                <a:srgbClr val="800080"/>
              </a:buClr>
              <a:buSzPct val="55000"/>
              <a:buFont typeface="Wingdings" charset="0"/>
              <a:buNone/>
              <a:defRPr/>
            </a:pPr>
            <a:r>
              <a:rPr lang="en-US" sz="1000"/>
              <a:t>Copyright 2008 by Pearson Education</a:t>
            </a:r>
          </a:p>
        </p:txBody>
      </p:sp>
      <p:sp>
        <p:nvSpPr>
          <p:cNvPr id="4" name="Slide Number Placeholder 3">
            <a:extLst>
              <a:ext uri="{FF2B5EF4-FFF2-40B4-BE49-F238E27FC236}">
                <a16:creationId xmlns:a16="http://schemas.microsoft.com/office/drawing/2014/main" id="{8ED6794F-AED3-4854-9489-06007C3E3554}"/>
              </a:ext>
            </a:extLst>
          </p:cNvPr>
          <p:cNvSpPr txBox="1">
            <a:spLocks noGrp="1"/>
          </p:cNvSpPr>
          <p:nvPr userDrawn="1"/>
        </p:nvSpPr>
        <p:spPr>
          <a:xfrm>
            <a:off x="8153400" y="6324600"/>
            <a:ext cx="762000" cy="365125"/>
          </a:xfrm>
          <a:prstGeom prst="rect">
            <a:avLst/>
          </a:prstGeom>
          <a:noFill/>
        </p:spPr>
        <p:txBody>
          <a:bodyPr lIns="0" tIns="0" rIns="0" bIns="0" anchor="b"/>
          <a:lstStyle>
            <a:lvl1pPr eaLnBrk="0" hangingPunct="0">
              <a:defRPr sz="2000">
                <a:solidFill>
                  <a:schemeClr val="tx1"/>
                </a:solidFill>
                <a:latin typeface="Verdana" panose="020B0604030504040204" pitchFamily="34" charset="0"/>
                <a:ea typeface="MS PGothic" panose="020B0600070205080204" pitchFamily="34" charset="-128"/>
              </a:defRPr>
            </a:lvl1pPr>
            <a:lvl2pPr marL="742950" indent="-285750" eaLnBrk="0" hangingPunct="0">
              <a:defRPr sz="2000">
                <a:solidFill>
                  <a:schemeClr val="tx1"/>
                </a:solidFill>
                <a:latin typeface="Verdana" panose="020B0604030504040204" pitchFamily="34" charset="0"/>
                <a:ea typeface="MS PGothic" panose="020B0600070205080204" pitchFamily="34" charset="-128"/>
              </a:defRPr>
            </a:lvl2pPr>
            <a:lvl3pPr marL="1143000" indent="-228600" eaLnBrk="0" hangingPunct="0">
              <a:defRPr sz="2000">
                <a:solidFill>
                  <a:schemeClr val="tx1"/>
                </a:solidFill>
                <a:latin typeface="Verdana" panose="020B0604030504040204" pitchFamily="34" charset="0"/>
                <a:ea typeface="MS PGothic" panose="020B0600070205080204" pitchFamily="34" charset="-128"/>
              </a:defRPr>
            </a:lvl3pPr>
            <a:lvl4pPr marL="1600200" indent="-228600" eaLnBrk="0" hangingPunct="0">
              <a:defRPr sz="2000">
                <a:solidFill>
                  <a:schemeClr val="tx1"/>
                </a:solidFill>
                <a:latin typeface="Verdana" panose="020B0604030504040204" pitchFamily="34" charset="0"/>
                <a:ea typeface="MS PGothic" panose="020B0600070205080204" pitchFamily="34" charset="-128"/>
              </a:defRPr>
            </a:lvl4pPr>
            <a:lvl5pPr marL="2057400" indent="-228600" eaLnBrk="0" hangingPunct="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ts val="500"/>
              </a:spcBef>
              <a:spcAft>
                <a:spcPct val="0"/>
              </a:spcAft>
              <a:buClr>
                <a:srgbClr val="800080"/>
              </a:buClr>
              <a:buSzPct val="55000"/>
              <a:buFont typeface="Wingdings" panose="05000000000000000000" pitchFamily="2" charset="2"/>
              <a:buChar char="n"/>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ts val="500"/>
              </a:spcBef>
              <a:spcAft>
                <a:spcPct val="0"/>
              </a:spcAft>
              <a:buClr>
                <a:srgbClr val="800080"/>
              </a:buClr>
              <a:buSzPct val="55000"/>
              <a:buFont typeface="Wingdings" panose="05000000000000000000" pitchFamily="2" charset="2"/>
              <a:buChar char="n"/>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ts val="500"/>
              </a:spcBef>
              <a:spcAft>
                <a:spcPct val="0"/>
              </a:spcAft>
              <a:buClr>
                <a:srgbClr val="800080"/>
              </a:buClr>
              <a:buSzPct val="55000"/>
              <a:buFont typeface="Wingdings" panose="05000000000000000000" pitchFamily="2" charset="2"/>
              <a:buChar char="n"/>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ts val="500"/>
              </a:spcBef>
              <a:spcAft>
                <a:spcPct val="0"/>
              </a:spcAft>
              <a:buClr>
                <a:srgbClr val="800080"/>
              </a:buClr>
              <a:buSzPct val="55000"/>
              <a:buFont typeface="Wingdings" panose="05000000000000000000" pitchFamily="2" charset="2"/>
              <a:buChar char="n"/>
              <a:defRPr sz="2000">
                <a:solidFill>
                  <a:schemeClr val="tx1"/>
                </a:solidFill>
                <a:latin typeface="Verdana" panose="020B0604030504040204" pitchFamily="34" charset="0"/>
                <a:ea typeface="MS PGothic" panose="020B0600070205080204" pitchFamily="34" charset="-128"/>
              </a:defRPr>
            </a:lvl9pPr>
          </a:lstStyle>
          <a:p>
            <a:pPr algn="r" eaLnBrk="1" hangingPunct="1">
              <a:spcBef>
                <a:spcPts val="500"/>
              </a:spcBef>
              <a:buClr>
                <a:srgbClr val="800080"/>
              </a:buClr>
              <a:buSzPct val="55000"/>
              <a:buFont typeface="Wingdings" panose="05000000000000000000" pitchFamily="2" charset="2"/>
              <a:buNone/>
              <a:defRPr/>
            </a:pPr>
            <a:fld id="{A5AD842B-689C-4D7D-AFA2-F18EBBFCC0C1}" type="slidenum">
              <a:rPr lang="en-US" altLang="en-US" sz="1200" smtClean="0">
                <a:solidFill>
                  <a:srgbClr val="424242"/>
                </a:solidFill>
                <a:cs typeface="Times New Roman" panose="02020603050405020304" pitchFamily="18" charset="0"/>
              </a:rPr>
              <a:pPr algn="r" eaLnBrk="1" hangingPunct="1">
                <a:spcBef>
                  <a:spcPts val="500"/>
                </a:spcBef>
                <a:buClr>
                  <a:srgbClr val="800080"/>
                </a:buClr>
                <a:buSzPct val="55000"/>
                <a:buFont typeface="Wingdings" panose="05000000000000000000" pitchFamily="2" charset="2"/>
                <a:buNone/>
                <a:defRPr/>
              </a:pPr>
              <a:t>‹#›</a:t>
            </a:fld>
            <a:endParaRPr lang="en-US" altLang="en-US" sz="1200">
              <a:solidFill>
                <a:srgbClr val="424242"/>
              </a:solidFill>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907" r:id="rId1"/>
    <p:sldLayoutId id="2147483902" r:id="rId2"/>
    <p:sldLayoutId id="2147483903" r:id="rId3"/>
    <p:sldLayoutId id="2147483904" r:id="rId4"/>
    <p:sldLayoutId id="2147483905" r:id="rId5"/>
    <p:sldLayoutId id="2147483906" r:id="rId6"/>
  </p:sldLayoutIdLst>
  <p:hf hdr="0" ftr="0" dt="0"/>
  <p:txStyles>
    <p:titleStyle>
      <a:lvl1pPr algn="ctr" rtl="0" eaLnBrk="0" fontAlgn="base" hangingPunct="0">
        <a:spcBef>
          <a:spcPct val="0"/>
        </a:spcBef>
        <a:spcAft>
          <a:spcPct val="0"/>
        </a:spcAft>
        <a:defRPr sz="4400" kern="120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400">
          <a:solidFill>
            <a:schemeClr val="tx2"/>
          </a:solidFill>
          <a:latin typeface="Verdana" pitchFamily="34" charset="0"/>
          <a:ea typeface="MS PGothic" panose="020B0600070205080204" pitchFamily="34" charset="-128"/>
          <a:cs typeface="ＭＳ Ｐゴシック" charset="0"/>
        </a:defRPr>
      </a:lvl2pPr>
      <a:lvl3pPr algn="ctr" rtl="0" eaLnBrk="0" fontAlgn="base" hangingPunct="0">
        <a:spcBef>
          <a:spcPct val="0"/>
        </a:spcBef>
        <a:spcAft>
          <a:spcPct val="0"/>
        </a:spcAft>
        <a:defRPr sz="4400">
          <a:solidFill>
            <a:schemeClr val="tx2"/>
          </a:solidFill>
          <a:latin typeface="Verdana" pitchFamily="34" charset="0"/>
          <a:ea typeface="MS PGothic" panose="020B0600070205080204" pitchFamily="34" charset="-128"/>
          <a:cs typeface="ＭＳ Ｐゴシック" charset="0"/>
        </a:defRPr>
      </a:lvl3pPr>
      <a:lvl4pPr algn="ctr" rtl="0" eaLnBrk="0" fontAlgn="base" hangingPunct="0">
        <a:spcBef>
          <a:spcPct val="0"/>
        </a:spcBef>
        <a:spcAft>
          <a:spcPct val="0"/>
        </a:spcAft>
        <a:defRPr sz="4400">
          <a:solidFill>
            <a:schemeClr val="tx2"/>
          </a:solidFill>
          <a:latin typeface="Verdana" pitchFamily="34" charset="0"/>
          <a:ea typeface="MS PGothic" panose="020B0600070205080204" pitchFamily="34" charset="-128"/>
          <a:cs typeface="ＭＳ Ｐゴシック" charset="0"/>
        </a:defRPr>
      </a:lvl4pPr>
      <a:lvl5pPr algn="ctr" rtl="0" eaLnBrk="0" fontAlgn="base" hangingPunct="0">
        <a:spcBef>
          <a:spcPct val="0"/>
        </a:spcBef>
        <a:spcAft>
          <a:spcPct val="0"/>
        </a:spcAft>
        <a:defRPr sz="4400">
          <a:solidFill>
            <a:schemeClr val="tx2"/>
          </a:solidFill>
          <a:latin typeface="Verdana" pitchFamily="34" charset="0"/>
          <a:ea typeface="MS PGothic" panose="020B0600070205080204" pitchFamily="34" charset="-128"/>
          <a:cs typeface="ＭＳ Ｐゴシック" charset="0"/>
        </a:defRPr>
      </a:lvl5pPr>
      <a:lvl6pPr marL="457200" algn="l" rtl="0" eaLnBrk="1" fontAlgn="base" hangingPunct="1">
        <a:spcBef>
          <a:spcPct val="0"/>
        </a:spcBef>
        <a:spcAft>
          <a:spcPct val="0"/>
        </a:spcAft>
        <a:defRPr sz="4400">
          <a:solidFill>
            <a:schemeClr val="tx2"/>
          </a:solidFill>
          <a:latin typeface="Verdana" pitchFamily="34" charset="0"/>
        </a:defRPr>
      </a:lvl6pPr>
      <a:lvl7pPr marL="914400" algn="l" rtl="0" eaLnBrk="1" fontAlgn="base" hangingPunct="1">
        <a:spcBef>
          <a:spcPct val="0"/>
        </a:spcBef>
        <a:spcAft>
          <a:spcPct val="0"/>
        </a:spcAft>
        <a:defRPr sz="4400">
          <a:solidFill>
            <a:schemeClr val="tx2"/>
          </a:solidFill>
          <a:latin typeface="Verdana" pitchFamily="34" charset="0"/>
        </a:defRPr>
      </a:lvl7pPr>
      <a:lvl8pPr marL="1371600" algn="l" rtl="0" eaLnBrk="1" fontAlgn="base" hangingPunct="1">
        <a:spcBef>
          <a:spcPct val="0"/>
        </a:spcBef>
        <a:spcAft>
          <a:spcPct val="0"/>
        </a:spcAft>
        <a:defRPr sz="4400">
          <a:solidFill>
            <a:schemeClr val="tx2"/>
          </a:solidFill>
          <a:latin typeface="Verdana" pitchFamily="34" charset="0"/>
        </a:defRPr>
      </a:lvl8pPr>
      <a:lvl9pPr marL="1828800" algn="l" rtl="0" eaLnBrk="1" fontAlgn="base" hangingPunct="1">
        <a:spcBef>
          <a:spcPct val="0"/>
        </a:spcBef>
        <a:spcAft>
          <a:spcPct val="0"/>
        </a:spcAft>
        <a:defRPr sz="4400">
          <a:solidFill>
            <a:schemeClr val="tx2"/>
          </a:solidFill>
          <a:latin typeface="Verdana" pitchFamily="34" charset="0"/>
        </a:defRPr>
      </a:lvl9pPr>
    </p:titleStyle>
    <p:bodyStyle>
      <a:lvl1pPr marL="273050" indent="-273050" algn="l" rtl="0" eaLnBrk="0" fontAlgn="base" hangingPunct="0">
        <a:spcBef>
          <a:spcPct val="20000"/>
        </a:spcBef>
        <a:spcAft>
          <a:spcPct val="0"/>
        </a:spcAft>
        <a:buClr>
          <a:srgbClr val="EB641B"/>
        </a:buClr>
        <a:buSzPct val="95000"/>
        <a:buFont typeface="Wingdings 2" panose="05020102010507070707" pitchFamily="18" charset="2"/>
        <a:buChar char=""/>
        <a:defRPr sz="2200" kern="1200">
          <a:solidFill>
            <a:schemeClr val="tx1"/>
          </a:solidFill>
          <a:latin typeface="+mn-lt"/>
          <a:ea typeface="MS PGothic" panose="020B0600070205080204" pitchFamily="34" charset="-128"/>
          <a:cs typeface="ＭＳ Ｐゴシック" charset="0"/>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000" kern="1200">
          <a:solidFill>
            <a:schemeClr val="tx1"/>
          </a:solidFill>
          <a:latin typeface="+mn-lt"/>
          <a:ea typeface="MS PGothic" panose="020B0600070205080204" pitchFamily="34" charset="-128"/>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kern="1200">
          <a:solidFill>
            <a:schemeClr val="tx1"/>
          </a:solidFill>
          <a:latin typeface="+mn-lt"/>
          <a:ea typeface="MS PGothic" panose="020B0600070205080204" pitchFamily="34" charset="-128"/>
          <a:cs typeface="+mn-cs"/>
        </a:defRPr>
      </a:lvl3pPr>
      <a:lvl4pPr marL="1187450" indent="-209550" algn="l" rtl="0" eaLnBrk="0" fontAlgn="base" hangingPunct="0">
        <a:spcBef>
          <a:spcPct val="20000"/>
        </a:spcBef>
        <a:spcAft>
          <a:spcPct val="0"/>
        </a:spcAft>
        <a:buClr>
          <a:srgbClr val="EB641B"/>
        </a:buClr>
        <a:buSzPct val="65000"/>
        <a:buFont typeface="Wingdings 2" panose="05020102010507070707" pitchFamily="18" charset="2"/>
        <a:buChar char=""/>
        <a:defRPr sz="1700" kern="1200">
          <a:solidFill>
            <a:schemeClr val="tx1"/>
          </a:solidFill>
          <a:latin typeface="+mn-lt"/>
          <a:ea typeface="MS PGothic" panose="020B0600070205080204" pitchFamily="34" charset="-128"/>
          <a:cs typeface="+mn-cs"/>
        </a:defRPr>
      </a:lvl4pPr>
      <a:lvl5pPr marL="1462088" indent="-209550" algn="l" rtl="0" eaLnBrk="0" fontAlgn="base" hangingPunct="0">
        <a:spcBef>
          <a:spcPct val="20000"/>
        </a:spcBef>
        <a:spcAft>
          <a:spcPct val="0"/>
        </a:spcAft>
        <a:buClr>
          <a:srgbClr val="39639D"/>
        </a:buClr>
        <a:buSzPct val="65000"/>
        <a:buFont typeface="Wingdings 2" panose="05020102010507070707" pitchFamily="18" charset="2"/>
        <a:buChar char=""/>
        <a:defRPr sz="1700" kern="1200">
          <a:solidFill>
            <a:schemeClr val="tx1"/>
          </a:solidFill>
          <a:latin typeface="+mn-lt"/>
          <a:ea typeface="MS PGothic" panose="020B0600070205080204" pitchFamily="34"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859A50-0043-484A-BE08-1025FFFA58F5}"/>
              </a:ext>
            </a:extLst>
          </p:cNvPr>
          <p:cNvSpPr txBox="1"/>
          <p:nvPr/>
        </p:nvSpPr>
        <p:spPr>
          <a:xfrm>
            <a:off x="595313" y="992188"/>
            <a:ext cx="7183437" cy="5989637"/>
          </a:xfrm>
          <a:prstGeom prst="rect">
            <a:avLst/>
          </a:prstGeom>
          <a:noFill/>
        </p:spPr>
        <p:txBody>
          <a:bodyPr>
            <a:spAutoFit/>
          </a:bodyPr>
          <a:lstStyle/>
          <a:p>
            <a:pPr>
              <a:lnSpc>
                <a:spcPct val="250000"/>
              </a:lnSpc>
              <a:defRPr/>
            </a:pPr>
            <a:r>
              <a:rPr lang="en-US" sz="1800" b="1" dirty="0"/>
              <a:t>How to best use these slides…</a:t>
            </a:r>
          </a:p>
          <a:p>
            <a:pPr marL="214313" indent="-214313">
              <a:lnSpc>
                <a:spcPct val="250000"/>
              </a:lnSpc>
              <a:buFont typeface="Arial" panose="020B0604020202020204" pitchFamily="34" charset="0"/>
              <a:buChar char="•"/>
              <a:defRPr/>
            </a:pPr>
            <a:r>
              <a:rPr lang="en-US" sz="1500" dirty="0"/>
              <a:t>View the PPT as a slide show</a:t>
            </a:r>
          </a:p>
          <a:p>
            <a:pPr marL="557213" lvl="1" indent="-214313">
              <a:lnSpc>
                <a:spcPct val="250000"/>
              </a:lnSpc>
              <a:buFont typeface="Arial" panose="020B0604020202020204" pitchFamily="34" charset="0"/>
              <a:buChar char="•"/>
              <a:defRPr/>
            </a:pPr>
            <a:endParaRPr lang="en-US" sz="1500" dirty="0"/>
          </a:p>
          <a:p>
            <a:pPr marL="557213" lvl="1" indent="-214313">
              <a:lnSpc>
                <a:spcPct val="250000"/>
              </a:lnSpc>
              <a:buFont typeface="Arial" panose="020B0604020202020204" pitchFamily="34" charset="0"/>
              <a:buChar char="•"/>
              <a:defRPr/>
            </a:pPr>
            <a:endParaRPr lang="en-US" sz="1500" dirty="0"/>
          </a:p>
          <a:p>
            <a:pPr marL="214313" indent="-214313">
              <a:lnSpc>
                <a:spcPct val="250000"/>
              </a:lnSpc>
              <a:buFont typeface="Arial" panose="020B0604020202020204" pitchFamily="34" charset="0"/>
              <a:buChar char="•"/>
              <a:defRPr/>
            </a:pPr>
            <a:r>
              <a:rPr lang="en-US" sz="1500" dirty="0"/>
              <a:t>Then click through every step</a:t>
            </a:r>
          </a:p>
          <a:p>
            <a:pPr marL="557213" lvl="1" indent="-214313">
              <a:lnSpc>
                <a:spcPct val="150000"/>
              </a:lnSpc>
              <a:buFont typeface="Arial" panose="020B0604020202020204" pitchFamily="34" charset="0"/>
              <a:buChar char="•"/>
              <a:defRPr/>
            </a:pPr>
            <a:r>
              <a:rPr lang="en-US" sz="1500" dirty="0"/>
              <a:t>Mouse clicks will advance the slide show</a:t>
            </a:r>
          </a:p>
          <a:p>
            <a:pPr marL="557213" lvl="1" indent="-214313">
              <a:lnSpc>
                <a:spcPct val="150000"/>
              </a:lnSpc>
              <a:buFont typeface="Arial" panose="020B0604020202020204" pitchFamily="34" charset="0"/>
              <a:buChar char="•"/>
              <a:defRPr/>
            </a:pPr>
            <a:r>
              <a:rPr lang="en-US" sz="1500" dirty="0"/>
              <a:t>Left/right arrow keys move forward/backward</a:t>
            </a:r>
          </a:p>
          <a:p>
            <a:pPr marL="557213" lvl="1" indent="-214313">
              <a:lnSpc>
                <a:spcPct val="150000"/>
              </a:lnSpc>
              <a:buFont typeface="Arial" panose="020B0604020202020204" pitchFamily="34" charset="0"/>
              <a:buChar char="•"/>
              <a:defRPr/>
            </a:pPr>
            <a:r>
              <a:rPr lang="en-US" sz="1500" dirty="0"/>
              <a:t>Mouse wheel scrolling moves forward/backward</a:t>
            </a:r>
          </a:p>
          <a:p>
            <a:pPr marL="214313" indent="-214313">
              <a:buFont typeface="Arial" panose="020B0604020202020204" pitchFamily="34" charset="0"/>
              <a:buChar char="•"/>
              <a:defRPr/>
            </a:pPr>
            <a:endParaRPr lang="en-US" sz="1500" dirty="0"/>
          </a:p>
          <a:p>
            <a:pPr marL="214313" indent="-214313">
              <a:buFont typeface="Arial" panose="020B0604020202020204" pitchFamily="34" charset="0"/>
              <a:buChar char="•"/>
              <a:defRPr/>
            </a:pPr>
            <a:r>
              <a:rPr lang="en-US" sz="1500" dirty="0"/>
              <a:t>When a question is posed, stop and think it through, try to answer it yourself before clicking</a:t>
            </a:r>
          </a:p>
          <a:p>
            <a:pPr>
              <a:defRPr/>
            </a:pPr>
            <a:endParaRPr lang="en-US" sz="1500" dirty="0"/>
          </a:p>
          <a:p>
            <a:pPr marL="214313" indent="-214313">
              <a:buFont typeface="Arial" panose="020B0604020202020204" pitchFamily="34" charset="0"/>
              <a:buChar char="•"/>
              <a:defRPr/>
            </a:pPr>
            <a:r>
              <a:rPr lang="en-US" sz="1500" dirty="0"/>
              <a:t>If you have questions, use PS discussion boards, email me, and/or visit us in a Teams class session!</a:t>
            </a:r>
          </a:p>
          <a:p>
            <a:pPr marL="214313" indent="-214313">
              <a:lnSpc>
                <a:spcPct val="250000"/>
              </a:lnSpc>
              <a:buFont typeface="Arial" panose="020B0604020202020204" pitchFamily="34" charset="0"/>
              <a:buChar char="•"/>
              <a:defRPr/>
            </a:pPr>
            <a:endParaRPr lang="en-US" sz="1500" dirty="0"/>
          </a:p>
        </p:txBody>
      </p:sp>
      <p:pic>
        <p:nvPicPr>
          <p:cNvPr id="3" name="Picture 2">
            <a:extLst>
              <a:ext uri="{FF2B5EF4-FFF2-40B4-BE49-F238E27FC236}">
                <a16:creationId xmlns:a16="http://schemas.microsoft.com/office/drawing/2014/main" id="{E1881D9B-3695-41B9-BCEB-CE65E4A01A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175" y="2154238"/>
            <a:ext cx="76168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val 3">
            <a:extLst>
              <a:ext uri="{FF2B5EF4-FFF2-40B4-BE49-F238E27FC236}">
                <a16:creationId xmlns:a16="http://schemas.microsoft.com/office/drawing/2014/main" id="{CB056FB6-2AC9-41E1-A88B-15898521B649}"/>
              </a:ext>
            </a:extLst>
          </p:cNvPr>
          <p:cNvSpPr/>
          <p:nvPr/>
        </p:nvSpPr>
        <p:spPr>
          <a:xfrm>
            <a:off x="3967163" y="2052638"/>
            <a:ext cx="711200" cy="604837"/>
          </a:xfrm>
          <a:prstGeom prst="ellipse">
            <a:avLst/>
          </a:prstGeom>
          <a:solidFill>
            <a:srgbClr val="FFFF00">
              <a:alpha val="10000"/>
            </a:srgb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500"/>
          </a:p>
        </p:txBody>
      </p:sp>
      <p:sp>
        <p:nvSpPr>
          <p:cNvPr id="5" name="Oval 4">
            <a:extLst>
              <a:ext uri="{FF2B5EF4-FFF2-40B4-BE49-F238E27FC236}">
                <a16:creationId xmlns:a16="http://schemas.microsoft.com/office/drawing/2014/main" id="{A41457C2-0721-4629-A24D-41147472C418}"/>
              </a:ext>
            </a:extLst>
          </p:cNvPr>
          <p:cNvSpPr/>
          <p:nvPr/>
        </p:nvSpPr>
        <p:spPr>
          <a:xfrm>
            <a:off x="765175" y="2422525"/>
            <a:ext cx="711200" cy="606425"/>
          </a:xfrm>
          <a:prstGeom prst="ellipse">
            <a:avLst/>
          </a:prstGeom>
          <a:solidFill>
            <a:srgbClr val="FFFF00">
              <a:alpha val="10000"/>
            </a:srgbClr>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500"/>
          </a:p>
        </p:txBody>
      </p:sp>
      <p:cxnSp>
        <p:nvCxnSpPr>
          <p:cNvPr id="7" name="Straight Arrow Connector 6">
            <a:extLst>
              <a:ext uri="{FF2B5EF4-FFF2-40B4-BE49-F238E27FC236}">
                <a16:creationId xmlns:a16="http://schemas.microsoft.com/office/drawing/2014/main" id="{7CC80444-808B-475A-A0ED-88860A105251}"/>
              </a:ext>
            </a:extLst>
          </p:cNvPr>
          <p:cNvCxnSpPr>
            <a:cxnSpLocks/>
            <a:endCxn id="4" idx="2"/>
          </p:cNvCxnSpPr>
          <p:nvPr/>
        </p:nvCxnSpPr>
        <p:spPr>
          <a:xfrm>
            <a:off x="2590800" y="2154238"/>
            <a:ext cx="1376363" cy="20002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8B3C9A45-C9D4-4743-AF4B-2A243CB68A80}"/>
              </a:ext>
            </a:extLst>
          </p:cNvPr>
          <p:cNvCxnSpPr>
            <a:cxnSpLocks/>
          </p:cNvCxnSpPr>
          <p:nvPr/>
        </p:nvCxnSpPr>
        <p:spPr>
          <a:xfrm flipH="1">
            <a:off x="1449388" y="2154238"/>
            <a:ext cx="981075" cy="36988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500"/>
                                        <p:tgtEl>
                                          <p:spTgt spid="2">
                                            <p:txEl>
                                              <p:pRg st="4" end="4"/>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Effect transition="in" filter="fade">
                                      <p:cBhvr>
                                        <p:cTn id="34" dur="500"/>
                                        <p:tgtEl>
                                          <p:spTgt spid="2">
                                            <p:txEl>
                                              <p:pRg st="5" end="5"/>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Effect transition="in" filter="fade">
                                      <p:cBhvr>
                                        <p:cTn id="39" dur="500"/>
                                        <p:tgtEl>
                                          <p:spTgt spid="2">
                                            <p:txEl>
                                              <p:pRg st="6" end="6"/>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nodeType="clickEffect">
                                  <p:stCondLst>
                                    <p:cond delay="0"/>
                                  </p:stCondLst>
                                  <p:childTnLst>
                                    <p:set>
                                      <p:cBhvr>
                                        <p:cTn id="43" dur="1" fill="hold">
                                          <p:stCondLst>
                                            <p:cond delay="0"/>
                                          </p:stCondLst>
                                        </p:cTn>
                                        <p:tgtEl>
                                          <p:spTgt spid="2">
                                            <p:txEl>
                                              <p:pRg st="7" end="7"/>
                                            </p:txEl>
                                          </p:spTgt>
                                        </p:tgtEl>
                                        <p:attrNameLst>
                                          <p:attrName>style.visibility</p:attrName>
                                        </p:attrNameLst>
                                      </p:cBhvr>
                                      <p:to>
                                        <p:strVal val="visible"/>
                                      </p:to>
                                    </p:set>
                                    <p:animEffect transition="in" filter="fade">
                                      <p:cBhvr>
                                        <p:cTn id="44" dur="500"/>
                                        <p:tgtEl>
                                          <p:spTgt spid="2">
                                            <p:txEl>
                                              <p:pRg st="7" end="7"/>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Effect transition="in" filter="fade">
                                      <p:cBhvr>
                                        <p:cTn id="49" dur="500"/>
                                        <p:tgtEl>
                                          <p:spTgt spid="2">
                                            <p:txEl>
                                              <p:pRg st="9" end="9"/>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nodeType="clickEffect">
                                  <p:stCondLst>
                                    <p:cond delay="0"/>
                                  </p:stCondLst>
                                  <p:childTnLst>
                                    <p:set>
                                      <p:cBhvr>
                                        <p:cTn id="53" dur="1" fill="hold">
                                          <p:stCondLst>
                                            <p:cond delay="0"/>
                                          </p:stCondLst>
                                        </p:cTn>
                                        <p:tgtEl>
                                          <p:spTgt spid="2">
                                            <p:txEl>
                                              <p:pRg st="11" end="11"/>
                                            </p:txEl>
                                          </p:spTgt>
                                        </p:tgtEl>
                                        <p:attrNameLst>
                                          <p:attrName>style.visibility</p:attrName>
                                        </p:attrNameLst>
                                      </p:cBhvr>
                                      <p:to>
                                        <p:strVal val="visible"/>
                                      </p:to>
                                    </p:set>
                                    <p:animEffect transition="in" filter="fade">
                                      <p:cBhvr>
                                        <p:cTn id="54"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4AE8948C-B816-4221-8AC7-1DD38D9BF30D}"/>
              </a:ext>
            </a:extLst>
          </p:cNvPr>
          <p:cNvSpPr/>
          <p:nvPr/>
        </p:nvSpPr>
        <p:spPr>
          <a:xfrm>
            <a:off x="280854" y="1197848"/>
            <a:ext cx="7110546" cy="1850152"/>
          </a:xfrm>
          <a:prstGeom prst="roundRect">
            <a:avLst/>
          </a:prstGeom>
          <a:solidFill>
            <a:schemeClr val="bg1">
              <a:lumMod val="95000"/>
            </a:schemeClr>
          </a:solidFill>
          <a:ln>
            <a:solidFill>
              <a:schemeClr val="bg1">
                <a:lumMod val="65000"/>
              </a:schemeClr>
            </a:solidFill>
          </a:ln>
          <a:effectLst>
            <a:outerShdw blurRad="50800" dist="38100" dir="2700000" algn="tl" rotWithShape="0">
              <a:prstClr val="black">
                <a:alpha val="40000"/>
              </a:prstClr>
            </a:outerShdw>
          </a:effectLst>
        </p:spPr>
        <p:txBody>
          <a:bodyPr wrap="square">
            <a:spAutoFit/>
          </a:bodyPr>
          <a:lstStyle/>
          <a:p>
            <a:pPr marL="0" indent="0">
              <a:spcBef>
                <a:spcPts val="384"/>
              </a:spcBef>
              <a:buNone/>
            </a:pPr>
            <a:r>
              <a:rPr lang="en-US" sz="1600" b="1" dirty="0"/>
              <a:t>The plan</a:t>
            </a:r>
          </a:p>
          <a:p>
            <a:pPr marL="0" indent="0">
              <a:spcBef>
                <a:spcPts val="384"/>
              </a:spcBef>
              <a:buNone/>
            </a:pPr>
            <a:r>
              <a:rPr lang="en-US" sz="1400" dirty="0"/>
              <a:t>loop backwards through the </a:t>
            </a:r>
            <a:r>
              <a:rPr lang="en-US" sz="1400" dirty="0" err="1"/>
              <a:t>ArrayList</a:t>
            </a:r>
            <a:r>
              <a:rPr lang="en-US" sz="1400" dirty="0"/>
              <a:t> of possible names {</a:t>
            </a:r>
          </a:p>
          <a:p>
            <a:pPr marL="0" indent="0">
              <a:spcBef>
                <a:spcPts val="384"/>
              </a:spcBef>
              <a:buNone/>
            </a:pPr>
            <a:r>
              <a:rPr lang="en-US" sz="1400" dirty="0"/>
              <a:t>      if the next name from the </a:t>
            </a:r>
            <a:r>
              <a:rPr lang="en-US" sz="1400" dirty="0" err="1"/>
              <a:t>ArrayList</a:t>
            </a:r>
            <a:r>
              <a:rPr lang="en-US" sz="1400" dirty="0"/>
              <a:t> is in array of names to remove {</a:t>
            </a:r>
          </a:p>
          <a:p>
            <a:pPr marL="0" indent="0">
              <a:spcBef>
                <a:spcPts val="384"/>
              </a:spcBef>
              <a:buNone/>
            </a:pPr>
            <a:r>
              <a:rPr lang="en-US" sz="1400" dirty="0"/>
              <a:t>             remove the name from the </a:t>
            </a:r>
            <a:r>
              <a:rPr lang="en-US" sz="1400" dirty="0" err="1"/>
              <a:t>ArrayList</a:t>
            </a:r>
            <a:endParaRPr lang="en-US" sz="1400" dirty="0"/>
          </a:p>
          <a:p>
            <a:pPr marL="0" indent="0">
              <a:spcBef>
                <a:spcPts val="384"/>
              </a:spcBef>
              <a:buNone/>
            </a:pPr>
            <a:r>
              <a:rPr lang="en-US" sz="1400" dirty="0"/>
              <a:t>      }</a:t>
            </a:r>
          </a:p>
          <a:p>
            <a:pPr marL="0" indent="0">
              <a:spcBef>
                <a:spcPts val="384"/>
              </a:spcBef>
              <a:buNone/>
            </a:pPr>
            <a:r>
              <a:rPr lang="en-US" sz="1400" dirty="0"/>
              <a:t>}</a:t>
            </a:r>
            <a:endParaRPr lang="en-US" sz="1600" dirty="0"/>
          </a:p>
        </p:txBody>
      </p:sp>
      <p:sp>
        <p:nvSpPr>
          <p:cNvPr id="5" name="Rectangle 4">
            <a:extLst>
              <a:ext uri="{FF2B5EF4-FFF2-40B4-BE49-F238E27FC236}">
                <a16:creationId xmlns:a16="http://schemas.microsoft.com/office/drawing/2014/main" id="{3122ADD7-EE3F-4FEB-86B4-9290DA8CD198}"/>
              </a:ext>
            </a:extLst>
          </p:cNvPr>
          <p:cNvSpPr/>
          <p:nvPr/>
        </p:nvSpPr>
        <p:spPr>
          <a:xfrm>
            <a:off x="394060" y="1624925"/>
            <a:ext cx="5327469" cy="266908"/>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58DCD012-2416-4E2F-8AD9-E49EB6284AA9}"/>
              </a:ext>
            </a:extLst>
          </p:cNvPr>
          <p:cNvSpPr/>
          <p:nvPr/>
        </p:nvSpPr>
        <p:spPr>
          <a:xfrm>
            <a:off x="1219200" y="3505200"/>
            <a:ext cx="5327469" cy="266908"/>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a:extLst>
              <a:ext uri="{FF2B5EF4-FFF2-40B4-BE49-F238E27FC236}">
                <a16:creationId xmlns:a16="http://schemas.microsoft.com/office/drawing/2014/main" id="{6A8768DB-2DC8-46D7-801F-71EA4E130D60}"/>
              </a:ext>
            </a:extLst>
          </p:cNvPr>
          <p:cNvSpPr/>
          <p:nvPr/>
        </p:nvSpPr>
        <p:spPr>
          <a:xfrm>
            <a:off x="768530" y="1896836"/>
            <a:ext cx="6326777" cy="266908"/>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a:extLst>
              <a:ext uri="{FF2B5EF4-FFF2-40B4-BE49-F238E27FC236}">
                <a16:creationId xmlns:a16="http://schemas.microsoft.com/office/drawing/2014/main" id="{9F58C9D3-B7DA-48AF-822D-7174553860AE}"/>
              </a:ext>
            </a:extLst>
          </p:cNvPr>
          <p:cNvSpPr/>
          <p:nvPr/>
        </p:nvSpPr>
        <p:spPr>
          <a:xfrm>
            <a:off x="2209800" y="3848308"/>
            <a:ext cx="4724400" cy="266908"/>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a:extLst>
              <a:ext uri="{FF2B5EF4-FFF2-40B4-BE49-F238E27FC236}">
                <a16:creationId xmlns:a16="http://schemas.microsoft.com/office/drawing/2014/main" id="{B0E88C8A-2D55-4B62-90B8-B3D08DBC0972}"/>
              </a:ext>
            </a:extLst>
          </p:cNvPr>
          <p:cNvSpPr/>
          <p:nvPr/>
        </p:nvSpPr>
        <p:spPr>
          <a:xfrm>
            <a:off x="1149531" y="2172476"/>
            <a:ext cx="3505200" cy="266908"/>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a:extLst>
              <a:ext uri="{FF2B5EF4-FFF2-40B4-BE49-F238E27FC236}">
                <a16:creationId xmlns:a16="http://schemas.microsoft.com/office/drawing/2014/main" id="{7F8A3935-8E14-4C3B-B442-5DA4FCA58946}"/>
              </a:ext>
            </a:extLst>
          </p:cNvPr>
          <p:cNvSpPr/>
          <p:nvPr/>
        </p:nvSpPr>
        <p:spPr>
          <a:xfrm>
            <a:off x="3073035" y="4229308"/>
            <a:ext cx="2565765" cy="266908"/>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ectangle: Rounded Corners 3">
            <a:extLst>
              <a:ext uri="{FF2B5EF4-FFF2-40B4-BE49-F238E27FC236}">
                <a16:creationId xmlns:a16="http://schemas.microsoft.com/office/drawing/2014/main" id="{B974E283-AA26-4D4F-87F1-F0D3D9EC4CA0}"/>
              </a:ext>
            </a:extLst>
          </p:cNvPr>
          <p:cNvSpPr/>
          <p:nvPr/>
        </p:nvSpPr>
        <p:spPr>
          <a:xfrm>
            <a:off x="768530" y="5181600"/>
            <a:ext cx="8001000" cy="1573450"/>
          </a:xfrm>
          <a:prstGeom prst="roundRect">
            <a:avLst/>
          </a:prstGeom>
          <a:solidFill>
            <a:schemeClr val="bg1">
              <a:lumMod val="95000"/>
            </a:schemeClr>
          </a:solidFill>
          <a:ln w="9525">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515" name="Rectangle 3">
            <a:extLst>
              <a:ext uri="{FF2B5EF4-FFF2-40B4-BE49-F238E27FC236}">
                <a16:creationId xmlns:a16="http://schemas.microsoft.com/office/drawing/2014/main" id="{E6359DCC-E11D-4829-A4FE-58CB91DB929B}"/>
              </a:ext>
            </a:extLst>
          </p:cNvPr>
          <p:cNvSpPr>
            <a:spLocks noGrp="1"/>
          </p:cNvSpPr>
          <p:nvPr>
            <p:ph type="body" idx="1"/>
          </p:nvPr>
        </p:nvSpPr>
        <p:spPr>
          <a:xfrm>
            <a:off x="381000" y="1295400"/>
            <a:ext cx="8001000" cy="5181600"/>
          </a:xfrm>
        </p:spPr>
        <p:txBody>
          <a:bodyPr/>
          <a:lstStyle/>
          <a:p>
            <a:pPr marL="0" indent="0">
              <a:buNone/>
            </a:pPr>
            <a:endParaRPr lang="en-US" sz="1600" b="1" dirty="0"/>
          </a:p>
          <a:p>
            <a:pPr marL="0" indent="0">
              <a:buNone/>
            </a:pPr>
            <a:endParaRPr lang="en-US" altLang="en-US" sz="1600" b="1" dirty="0"/>
          </a:p>
          <a:p>
            <a:pPr marL="0" indent="0">
              <a:buNone/>
            </a:pPr>
            <a:endParaRPr lang="en-US" altLang="en-US" sz="1600" b="1" dirty="0"/>
          </a:p>
          <a:p>
            <a:pPr marL="0" indent="0">
              <a:buNone/>
            </a:pPr>
            <a:endParaRPr lang="en-US" altLang="en-US" sz="1600" b="1" dirty="0"/>
          </a:p>
          <a:p>
            <a:pPr marL="0" indent="0">
              <a:buNone/>
            </a:pPr>
            <a:endParaRPr lang="en-US" altLang="en-US" sz="1600" b="1" dirty="0"/>
          </a:p>
          <a:p>
            <a:pPr marL="0" indent="0">
              <a:buNone/>
            </a:pPr>
            <a:endParaRPr lang="en-US" altLang="en-US" sz="1600" b="1" dirty="0"/>
          </a:p>
          <a:p>
            <a:pPr marL="0" indent="0">
              <a:spcBef>
                <a:spcPts val="1200"/>
              </a:spcBef>
              <a:buFont typeface="Wingdings 2" panose="05020102010507070707" pitchFamily="18" charset="2"/>
              <a:buNone/>
            </a:pPr>
            <a:r>
              <a:rPr lang="en-US" altLang="en-US" sz="1400" dirty="0">
                <a:solidFill>
                  <a:srgbClr val="0070C0"/>
                </a:solidFill>
              </a:rPr>
              <a:t>public void </a:t>
            </a:r>
            <a:r>
              <a:rPr lang="en-US" altLang="en-US" sz="1400" dirty="0" err="1">
                <a:solidFill>
                  <a:srgbClr val="0070C0"/>
                </a:solidFill>
              </a:rPr>
              <a:t>setAvailableUserNames</a:t>
            </a:r>
            <a:r>
              <a:rPr lang="en-US" altLang="en-US" sz="1400" dirty="0">
                <a:solidFill>
                  <a:srgbClr val="0070C0"/>
                </a:solidFill>
              </a:rPr>
              <a:t>(String[] </a:t>
            </a:r>
            <a:r>
              <a:rPr lang="en-US" altLang="en-US" sz="1400" dirty="0" err="1">
                <a:solidFill>
                  <a:srgbClr val="0070C0"/>
                </a:solidFill>
              </a:rPr>
              <a:t>usedNames</a:t>
            </a:r>
            <a:r>
              <a:rPr lang="en-US" altLang="en-US" sz="1400" dirty="0">
                <a:solidFill>
                  <a:srgbClr val="0070C0"/>
                </a:solidFill>
              </a:rPr>
              <a:t>) {</a:t>
            </a:r>
          </a:p>
          <a:p>
            <a:pPr marL="0" indent="0">
              <a:lnSpc>
                <a:spcPct val="150000"/>
              </a:lnSpc>
              <a:buFont typeface="Wingdings 2" panose="05020102010507070707" pitchFamily="18" charset="2"/>
              <a:buNone/>
            </a:pPr>
            <a:r>
              <a:rPr lang="en-US" altLang="en-US" sz="1400" dirty="0">
                <a:solidFill>
                  <a:srgbClr val="0070C0"/>
                </a:solidFill>
              </a:rPr>
              <a:t>	for ( int </a:t>
            </a:r>
            <a:r>
              <a:rPr lang="en-US" altLang="en-US" sz="1400" dirty="0" err="1">
                <a:solidFill>
                  <a:srgbClr val="0070C0"/>
                </a:solidFill>
              </a:rPr>
              <a:t>i</a:t>
            </a:r>
            <a:r>
              <a:rPr lang="en-US" altLang="en-US" sz="1400" dirty="0">
                <a:solidFill>
                  <a:srgbClr val="0070C0"/>
                </a:solidFill>
              </a:rPr>
              <a:t> = </a:t>
            </a:r>
            <a:r>
              <a:rPr lang="en-US" altLang="en-US" sz="1400" dirty="0" err="1">
                <a:solidFill>
                  <a:srgbClr val="0070C0"/>
                </a:solidFill>
              </a:rPr>
              <a:t>possibleNames.size</a:t>
            </a:r>
            <a:r>
              <a:rPr lang="en-US" altLang="en-US" sz="1400" dirty="0">
                <a:solidFill>
                  <a:srgbClr val="0070C0"/>
                </a:solidFill>
              </a:rPr>
              <a:t>()-1 ; </a:t>
            </a:r>
            <a:r>
              <a:rPr lang="en-US" altLang="en-US" sz="1400" dirty="0" err="1">
                <a:solidFill>
                  <a:srgbClr val="0070C0"/>
                </a:solidFill>
              </a:rPr>
              <a:t>i</a:t>
            </a:r>
            <a:r>
              <a:rPr lang="en-US" altLang="en-US" sz="1400" dirty="0">
                <a:solidFill>
                  <a:srgbClr val="0070C0"/>
                </a:solidFill>
              </a:rPr>
              <a:t> &gt;= 0 ; </a:t>
            </a:r>
            <a:r>
              <a:rPr lang="en-US" altLang="en-US" sz="1400" dirty="0" err="1">
                <a:solidFill>
                  <a:srgbClr val="0070C0"/>
                </a:solidFill>
              </a:rPr>
              <a:t>i</a:t>
            </a:r>
            <a:r>
              <a:rPr lang="en-US" altLang="en-US" sz="1400" dirty="0">
                <a:solidFill>
                  <a:srgbClr val="0070C0"/>
                </a:solidFill>
              </a:rPr>
              <a:t>-- ) {</a:t>
            </a:r>
          </a:p>
          <a:p>
            <a:pPr marL="0" indent="0">
              <a:lnSpc>
                <a:spcPct val="150000"/>
              </a:lnSpc>
              <a:buFont typeface="Wingdings 2" panose="05020102010507070707" pitchFamily="18" charset="2"/>
              <a:buNone/>
            </a:pPr>
            <a:r>
              <a:rPr lang="en-US" altLang="en-US" sz="1400" dirty="0">
                <a:solidFill>
                  <a:srgbClr val="0070C0"/>
                </a:solidFill>
              </a:rPr>
              <a:t>		if ( </a:t>
            </a:r>
            <a:r>
              <a:rPr lang="en-US" altLang="en-US" sz="1400" dirty="0" err="1">
                <a:solidFill>
                  <a:srgbClr val="0070C0"/>
                </a:solidFill>
              </a:rPr>
              <a:t>isUsed</a:t>
            </a:r>
            <a:r>
              <a:rPr lang="en-US" altLang="en-US" sz="1400" dirty="0">
                <a:solidFill>
                  <a:srgbClr val="0070C0"/>
                </a:solidFill>
              </a:rPr>
              <a:t>(</a:t>
            </a:r>
            <a:r>
              <a:rPr lang="en-US" altLang="en-US" sz="1400" dirty="0" err="1">
                <a:solidFill>
                  <a:srgbClr val="0070C0"/>
                </a:solidFill>
              </a:rPr>
              <a:t>possibleNames.get</a:t>
            </a:r>
            <a:r>
              <a:rPr lang="en-US" altLang="en-US" sz="1400" dirty="0">
                <a:solidFill>
                  <a:srgbClr val="0070C0"/>
                </a:solidFill>
              </a:rPr>
              <a:t>(</a:t>
            </a:r>
            <a:r>
              <a:rPr lang="en-US" altLang="en-US" sz="1400" dirty="0" err="1">
                <a:solidFill>
                  <a:srgbClr val="0070C0"/>
                </a:solidFill>
              </a:rPr>
              <a:t>i</a:t>
            </a:r>
            <a:r>
              <a:rPr lang="en-US" altLang="en-US" sz="1400" dirty="0">
                <a:solidFill>
                  <a:srgbClr val="0070C0"/>
                </a:solidFill>
              </a:rPr>
              <a:t>), </a:t>
            </a:r>
            <a:r>
              <a:rPr lang="en-US" altLang="en-US" sz="1400" dirty="0" err="1">
                <a:solidFill>
                  <a:srgbClr val="0070C0"/>
                </a:solidFill>
              </a:rPr>
              <a:t>usedNames</a:t>
            </a:r>
            <a:r>
              <a:rPr lang="en-US" altLang="en-US" sz="1400" dirty="0">
                <a:solidFill>
                  <a:srgbClr val="0070C0"/>
                </a:solidFill>
              </a:rPr>
              <a:t>) ) {</a:t>
            </a:r>
          </a:p>
          <a:p>
            <a:pPr marL="0" indent="0">
              <a:lnSpc>
                <a:spcPct val="150000"/>
              </a:lnSpc>
              <a:buFont typeface="Wingdings 2" panose="05020102010507070707" pitchFamily="18" charset="2"/>
              <a:buNone/>
            </a:pPr>
            <a:r>
              <a:rPr lang="en-US" altLang="en-US" sz="1400" dirty="0">
                <a:solidFill>
                  <a:srgbClr val="0070C0"/>
                </a:solidFill>
              </a:rPr>
              <a:t>			</a:t>
            </a:r>
            <a:r>
              <a:rPr lang="en-US" altLang="en-US" sz="1400" dirty="0" err="1">
                <a:solidFill>
                  <a:srgbClr val="0070C0"/>
                </a:solidFill>
              </a:rPr>
              <a:t>possibleNames.remove</a:t>
            </a:r>
            <a:r>
              <a:rPr lang="en-US" altLang="en-US" sz="1400" dirty="0">
                <a:solidFill>
                  <a:srgbClr val="0070C0"/>
                </a:solidFill>
              </a:rPr>
              <a:t>(</a:t>
            </a:r>
            <a:r>
              <a:rPr lang="en-US" altLang="en-US" sz="1400" dirty="0" err="1">
                <a:solidFill>
                  <a:srgbClr val="0070C0"/>
                </a:solidFill>
              </a:rPr>
              <a:t>i</a:t>
            </a:r>
            <a:r>
              <a:rPr lang="en-US" altLang="en-US" sz="1400" dirty="0">
                <a:solidFill>
                  <a:srgbClr val="0070C0"/>
                </a:solidFill>
              </a:rPr>
              <a:t>);</a:t>
            </a:r>
          </a:p>
          <a:p>
            <a:pPr marL="0" indent="0">
              <a:lnSpc>
                <a:spcPct val="150000"/>
              </a:lnSpc>
              <a:buFont typeface="Wingdings 2" panose="05020102010507070707" pitchFamily="18" charset="2"/>
              <a:buNone/>
            </a:pPr>
            <a:r>
              <a:rPr lang="en-US" altLang="en-US" sz="1400" dirty="0">
                <a:solidFill>
                  <a:srgbClr val="0070C0"/>
                </a:solidFill>
              </a:rPr>
              <a:t>		}</a:t>
            </a:r>
          </a:p>
          <a:p>
            <a:pPr marL="0" indent="0">
              <a:lnSpc>
                <a:spcPct val="150000"/>
              </a:lnSpc>
              <a:buFont typeface="Wingdings 2" panose="05020102010507070707" pitchFamily="18" charset="2"/>
              <a:buNone/>
            </a:pPr>
            <a:r>
              <a:rPr lang="en-US" altLang="en-US" sz="1400" dirty="0">
                <a:solidFill>
                  <a:srgbClr val="0070C0"/>
                </a:solidFill>
              </a:rPr>
              <a:t>	}</a:t>
            </a:r>
          </a:p>
          <a:p>
            <a:pPr marL="0" indent="0">
              <a:lnSpc>
                <a:spcPct val="150000"/>
              </a:lnSpc>
              <a:buFont typeface="Wingdings 2" panose="05020102010507070707" pitchFamily="18" charset="2"/>
              <a:buNone/>
            </a:pPr>
            <a:r>
              <a:rPr lang="en-US" altLang="en-US" sz="1400" dirty="0">
                <a:solidFill>
                  <a:srgbClr val="0070C0"/>
                </a:solidFill>
              </a:rPr>
              <a:t>}</a:t>
            </a:r>
          </a:p>
        </p:txBody>
      </p:sp>
      <p:sp>
        <p:nvSpPr>
          <p:cNvPr id="19458" name="Rectangle 2">
            <a:extLst>
              <a:ext uri="{FF2B5EF4-FFF2-40B4-BE49-F238E27FC236}">
                <a16:creationId xmlns:a16="http://schemas.microsoft.com/office/drawing/2014/main" id="{EA69C8A2-EE86-4FAE-94EE-CA808573D72A}"/>
              </a:ext>
            </a:extLst>
          </p:cNvPr>
          <p:cNvSpPr>
            <a:spLocks noGrp="1"/>
          </p:cNvSpPr>
          <p:nvPr>
            <p:ph type="title"/>
          </p:nvPr>
        </p:nvSpPr>
        <p:spPr>
          <a:xfrm>
            <a:off x="152400" y="439738"/>
            <a:ext cx="8839200" cy="703262"/>
          </a:xfrm>
        </p:spPr>
        <p:txBody>
          <a:bodyPr/>
          <a:lstStyle/>
          <a:p>
            <a:r>
              <a:rPr lang="en-US" altLang="en-US" sz="3600" dirty="0"/>
              <a:t>The loop backward code for part B!</a:t>
            </a:r>
          </a:p>
        </p:txBody>
      </p:sp>
      <p:sp>
        <p:nvSpPr>
          <p:cNvPr id="12" name="Rectangle: Rounded Corners 11">
            <a:extLst>
              <a:ext uri="{FF2B5EF4-FFF2-40B4-BE49-F238E27FC236}">
                <a16:creationId xmlns:a16="http://schemas.microsoft.com/office/drawing/2014/main" id="{25E50535-14B8-498D-9DEA-14CD9B123CEA}"/>
              </a:ext>
            </a:extLst>
          </p:cNvPr>
          <p:cNvSpPr/>
          <p:nvPr/>
        </p:nvSpPr>
        <p:spPr>
          <a:xfrm>
            <a:off x="762001" y="5187160"/>
            <a:ext cx="8000999" cy="1555036"/>
          </a:xfrm>
          <a:prstGeom prst="roundRect">
            <a:avLst/>
          </a:prstGeom>
          <a:noFill/>
          <a:ln>
            <a:noFill/>
          </a:ln>
          <a:effectLst/>
        </p:spPr>
        <p:txBody>
          <a:bodyPr wrap="square">
            <a:spAutoFit/>
          </a:bodyPr>
          <a:lstStyle/>
          <a:p>
            <a:pPr marL="0" indent="0">
              <a:spcBef>
                <a:spcPts val="384"/>
              </a:spcBef>
              <a:buNone/>
            </a:pPr>
            <a:r>
              <a:rPr lang="en-US" sz="1600" b="1" dirty="0"/>
              <a:t>Notes</a:t>
            </a:r>
          </a:p>
          <a:p>
            <a:pPr marL="285750" indent="-285750">
              <a:spcBef>
                <a:spcPts val="384"/>
              </a:spcBef>
              <a:buFont typeface="Arial" panose="020B0604020202020204" pitchFamily="34" charset="0"/>
              <a:buChar char="•"/>
            </a:pPr>
            <a:r>
              <a:rPr lang="en-US" sz="1400" dirty="0"/>
              <a:t>Looping </a:t>
            </a:r>
            <a:r>
              <a:rPr lang="en-US" sz="1400" dirty="0" err="1"/>
              <a:t>bwd</a:t>
            </a:r>
            <a:r>
              <a:rPr lang="en-US" sz="1400" dirty="0"/>
              <a:t>: start at the list length – 1, end at zero (including zero), decrement </a:t>
            </a:r>
            <a:r>
              <a:rPr lang="en-US" sz="1400" dirty="0" err="1"/>
              <a:t>i</a:t>
            </a:r>
            <a:endParaRPr lang="en-US" sz="1400" dirty="0"/>
          </a:p>
          <a:p>
            <a:pPr marL="285750" indent="-285750">
              <a:spcBef>
                <a:spcPts val="384"/>
              </a:spcBef>
              <a:buFont typeface="Arial" panose="020B0604020202020204" pitchFamily="34" charset="0"/>
              <a:buChar char="•"/>
            </a:pPr>
            <a:r>
              <a:rPr lang="en-US" sz="1400" dirty="0"/>
              <a:t>Use the provided helper method!  Give it the name from the </a:t>
            </a:r>
            <a:r>
              <a:rPr lang="en-US" sz="1400" dirty="0" err="1"/>
              <a:t>ArrayList</a:t>
            </a:r>
            <a:r>
              <a:rPr lang="en-US" sz="1400" dirty="0"/>
              <a:t>.</a:t>
            </a:r>
          </a:p>
          <a:p>
            <a:pPr marL="285750" indent="-285750">
              <a:spcBef>
                <a:spcPts val="384"/>
              </a:spcBef>
              <a:buFont typeface="Arial" panose="020B0604020202020204" pitchFamily="34" charset="0"/>
              <a:buChar char="•"/>
            </a:pPr>
            <a:r>
              <a:rPr lang="en-US" sz="1400" dirty="0"/>
              <a:t>Because we are looping backward, we can simply remove the element.</a:t>
            </a:r>
          </a:p>
          <a:p>
            <a:pPr marL="742950" lvl="1" indent="-285750">
              <a:spcBef>
                <a:spcPts val="384"/>
              </a:spcBef>
              <a:buFont typeface="Arial" panose="020B0604020202020204" pitchFamily="34" charset="0"/>
              <a:buChar char="•"/>
            </a:pPr>
            <a:r>
              <a:rPr lang="en-US" sz="1400" dirty="0"/>
              <a:t>If looping forward we will have to quickly adjust the index…</a:t>
            </a:r>
          </a:p>
        </p:txBody>
      </p:sp>
    </p:spTree>
    <p:extLst>
      <p:ext uri="{BB962C8B-B14F-4D97-AF65-F5344CB8AC3E}">
        <p14:creationId xmlns:p14="http://schemas.microsoft.com/office/powerpoint/2010/main" val="193897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92515">
                                            <p:txEl>
                                              <p:pRg st="6" end="6"/>
                                            </p:txEl>
                                          </p:spTgt>
                                        </p:tgtEl>
                                        <p:attrNameLst>
                                          <p:attrName>style.visibility</p:attrName>
                                        </p:attrNameLst>
                                      </p:cBhvr>
                                      <p:to>
                                        <p:strVal val="visible"/>
                                      </p:to>
                                    </p:set>
                                    <p:animEffect transition="in" filter="fade">
                                      <p:cBhvr>
                                        <p:cTn id="33" dur="500"/>
                                        <p:tgtEl>
                                          <p:spTgt spid="192515">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92515">
                                            <p:txEl>
                                              <p:pRg st="12" end="12"/>
                                            </p:txEl>
                                          </p:spTgt>
                                        </p:tgtEl>
                                        <p:attrNameLst>
                                          <p:attrName>style.visibility</p:attrName>
                                        </p:attrNameLst>
                                      </p:cBhvr>
                                      <p:to>
                                        <p:strVal val="visible"/>
                                      </p:to>
                                    </p:set>
                                    <p:animEffect transition="in" filter="fade">
                                      <p:cBhvr>
                                        <p:cTn id="36" dur="500"/>
                                        <p:tgtEl>
                                          <p:spTgt spid="192515">
                                            <p:txEl>
                                              <p:pRg st="12" end="1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92515">
                                            <p:txEl>
                                              <p:pRg st="7" end="7"/>
                                            </p:txEl>
                                          </p:spTgt>
                                        </p:tgtEl>
                                        <p:attrNameLst>
                                          <p:attrName>style.visibility</p:attrName>
                                        </p:attrNameLst>
                                      </p:cBhvr>
                                      <p:to>
                                        <p:strVal val="visible"/>
                                      </p:to>
                                    </p:set>
                                    <p:animEffect transition="in" filter="fade">
                                      <p:cBhvr>
                                        <p:cTn id="46" dur="500"/>
                                        <p:tgtEl>
                                          <p:spTgt spid="192515">
                                            <p:txEl>
                                              <p:pRg st="7" end="7"/>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192515">
                                            <p:txEl>
                                              <p:pRg st="11" end="11"/>
                                            </p:txEl>
                                          </p:spTgt>
                                        </p:tgtEl>
                                        <p:attrNameLst>
                                          <p:attrName>style.visibility</p:attrName>
                                        </p:attrNameLst>
                                      </p:cBhvr>
                                      <p:to>
                                        <p:strVal val="visible"/>
                                      </p:to>
                                    </p:set>
                                    <p:animEffect transition="in" filter="fade">
                                      <p:cBhvr>
                                        <p:cTn id="49" dur="500"/>
                                        <p:tgtEl>
                                          <p:spTgt spid="192515">
                                            <p:txEl>
                                              <p:pRg st="11" end="11"/>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fade">
                                      <p:cBhvr>
                                        <p:cTn id="52" dur="5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fade">
                                      <p:cBhvr>
                                        <p:cTn id="57" dur="500"/>
                                        <p:tgtEl>
                                          <p:spTgt spid="4"/>
                                        </p:tgtEl>
                                      </p:cBhvr>
                                    </p:animEffect>
                                  </p:childTnLst>
                                </p:cTn>
                              </p:par>
                              <p:par>
                                <p:cTn id="58" presetID="10" presetClass="entr" presetSubtype="0" fill="hold" nodeType="withEffect">
                                  <p:stCondLst>
                                    <p:cond delay="0"/>
                                  </p:stCondLst>
                                  <p:childTnLst>
                                    <p:set>
                                      <p:cBhvr>
                                        <p:cTn id="59" dur="1" fill="hold">
                                          <p:stCondLst>
                                            <p:cond delay="0"/>
                                          </p:stCondLst>
                                        </p:cTn>
                                        <p:tgtEl>
                                          <p:spTgt spid="12">
                                            <p:txEl>
                                              <p:pRg st="0" end="0"/>
                                            </p:txEl>
                                          </p:spTgt>
                                        </p:tgtEl>
                                        <p:attrNameLst>
                                          <p:attrName>style.visibility</p:attrName>
                                        </p:attrNameLst>
                                      </p:cBhvr>
                                      <p:to>
                                        <p:strVal val="visible"/>
                                      </p:to>
                                    </p:set>
                                    <p:animEffect transition="in" filter="fade">
                                      <p:cBhvr>
                                        <p:cTn id="60" dur="500"/>
                                        <p:tgtEl>
                                          <p:spTgt spid="12">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12">
                                            <p:txEl>
                                              <p:pRg st="1" end="1"/>
                                            </p:txEl>
                                          </p:spTgt>
                                        </p:tgtEl>
                                        <p:attrNameLst>
                                          <p:attrName>style.visibility</p:attrName>
                                        </p:attrNameLst>
                                      </p:cBhvr>
                                      <p:to>
                                        <p:strVal val="visible"/>
                                      </p:to>
                                    </p:set>
                                    <p:animEffect transition="in" filter="fade">
                                      <p:cBhvr>
                                        <p:cTn id="65" dur="500"/>
                                        <p:tgtEl>
                                          <p:spTgt spid="12">
                                            <p:txEl>
                                              <p:pRg st="1" end="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5"/>
                                        </p:tgtEl>
                                      </p:cBhvr>
                                    </p:animEffect>
                                    <p:set>
                                      <p:cBhvr>
                                        <p:cTn id="70" dur="1" fill="hold">
                                          <p:stCondLst>
                                            <p:cond delay="499"/>
                                          </p:stCondLst>
                                        </p:cTn>
                                        <p:tgtEl>
                                          <p:spTgt spid="5"/>
                                        </p:tgtEl>
                                        <p:attrNameLst>
                                          <p:attrName>style.visibility</p:attrName>
                                        </p:attrNameLst>
                                      </p:cBhvr>
                                      <p:to>
                                        <p:strVal val="hidden"/>
                                      </p:to>
                                    </p:set>
                                  </p:childTnLst>
                                </p:cTn>
                              </p:par>
                              <p:par>
                                <p:cTn id="71" presetID="10" presetClass="exit" presetSubtype="0" fill="hold" grpId="1" nodeType="withEffect">
                                  <p:stCondLst>
                                    <p:cond delay="0"/>
                                  </p:stCondLst>
                                  <p:childTnLst>
                                    <p:animEffect transition="out" filter="fade">
                                      <p:cBhvr>
                                        <p:cTn id="72" dur="500"/>
                                        <p:tgtEl>
                                          <p:spTgt spid="6"/>
                                        </p:tgtEl>
                                      </p:cBhvr>
                                    </p:animEffect>
                                    <p:set>
                                      <p:cBhvr>
                                        <p:cTn id="73" dur="1" fill="hold">
                                          <p:stCondLst>
                                            <p:cond delay="499"/>
                                          </p:stCondLst>
                                        </p:cTn>
                                        <p:tgtEl>
                                          <p:spTgt spid="6"/>
                                        </p:tgtEl>
                                        <p:attrNameLst>
                                          <p:attrName>style.visibility</p:attrName>
                                        </p:attrNameLst>
                                      </p:cBhvr>
                                      <p:to>
                                        <p:strVal val="hidden"/>
                                      </p:to>
                                    </p:set>
                                  </p:childTnLst>
                                </p:cTn>
                              </p:par>
                              <p:par>
                                <p:cTn id="74" presetID="10" presetClass="entr" presetSubtype="0" fill="hold" grpId="0" nodeType="withEffect">
                                  <p:stCondLst>
                                    <p:cond delay="0"/>
                                  </p:stCondLst>
                                  <p:childTnLst>
                                    <p:set>
                                      <p:cBhvr>
                                        <p:cTn id="75" dur="1" fill="hold">
                                          <p:stCondLst>
                                            <p:cond delay="0"/>
                                          </p:stCondLst>
                                        </p:cTn>
                                        <p:tgtEl>
                                          <p:spTgt spid="7"/>
                                        </p:tgtEl>
                                        <p:attrNameLst>
                                          <p:attrName>style.visibility</p:attrName>
                                        </p:attrNameLst>
                                      </p:cBhvr>
                                      <p:to>
                                        <p:strVal val="visible"/>
                                      </p:to>
                                    </p:set>
                                    <p:animEffect transition="in" filter="fade">
                                      <p:cBhvr>
                                        <p:cTn id="76" dur="500"/>
                                        <p:tgtEl>
                                          <p:spTgt spid="7"/>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192515">
                                            <p:txEl>
                                              <p:pRg st="8" end="8"/>
                                            </p:txEl>
                                          </p:spTgt>
                                        </p:tgtEl>
                                        <p:attrNameLst>
                                          <p:attrName>style.visibility</p:attrName>
                                        </p:attrNameLst>
                                      </p:cBhvr>
                                      <p:to>
                                        <p:strVal val="visible"/>
                                      </p:to>
                                    </p:set>
                                    <p:animEffect transition="in" filter="fade">
                                      <p:cBhvr>
                                        <p:cTn id="81" dur="500"/>
                                        <p:tgtEl>
                                          <p:spTgt spid="192515">
                                            <p:txEl>
                                              <p:pRg st="8" end="8"/>
                                            </p:txEl>
                                          </p:spTgt>
                                        </p:tgtEl>
                                      </p:cBhvr>
                                    </p:animEffect>
                                  </p:childTnLst>
                                </p:cTn>
                              </p:par>
                              <p:par>
                                <p:cTn id="82" presetID="10" presetClass="entr" presetSubtype="0" fill="hold" nodeType="withEffect">
                                  <p:stCondLst>
                                    <p:cond delay="0"/>
                                  </p:stCondLst>
                                  <p:childTnLst>
                                    <p:set>
                                      <p:cBhvr>
                                        <p:cTn id="83" dur="1" fill="hold">
                                          <p:stCondLst>
                                            <p:cond delay="0"/>
                                          </p:stCondLst>
                                        </p:cTn>
                                        <p:tgtEl>
                                          <p:spTgt spid="192515">
                                            <p:txEl>
                                              <p:pRg st="10" end="10"/>
                                            </p:txEl>
                                          </p:spTgt>
                                        </p:tgtEl>
                                        <p:attrNameLst>
                                          <p:attrName>style.visibility</p:attrName>
                                        </p:attrNameLst>
                                      </p:cBhvr>
                                      <p:to>
                                        <p:strVal val="visible"/>
                                      </p:to>
                                    </p:set>
                                    <p:animEffect transition="in" filter="fade">
                                      <p:cBhvr>
                                        <p:cTn id="84" dur="500"/>
                                        <p:tgtEl>
                                          <p:spTgt spid="192515">
                                            <p:txEl>
                                              <p:pRg st="10" end="10"/>
                                            </p:tx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8"/>
                                        </p:tgtEl>
                                        <p:attrNameLst>
                                          <p:attrName>style.visibility</p:attrName>
                                        </p:attrNameLst>
                                      </p:cBhvr>
                                      <p:to>
                                        <p:strVal val="visible"/>
                                      </p:to>
                                    </p:set>
                                    <p:animEffect transition="in" filter="fade">
                                      <p:cBhvr>
                                        <p:cTn id="87" dur="500"/>
                                        <p:tgtEl>
                                          <p:spTgt spid="8"/>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12">
                                            <p:txEl>
                                              <p:pRg st="2" end="2"/>
                                            </p:txEl>
                                          </p:spTgt>
                                        </p:tgtEl>
                                        <p:attrNameLst>
                                          <p:attrName>style.visibility</p:attrName>
                                        </p:attrNameLst>
                                      </p:cBhvr>
                                      <p:to>
                                        <p:strVal val="visible"/>
                                      </p:to>
                                    </p:set>
                                    <p:animEffect transition="in" filter="fade">
                                      <p:cBhvr>
                                        <p:cTn id="92" dur="500"/>
                                        <p:tgtEl>
                                          <p:spTgt spid="12">
                                            <p:txEl>
                                              <p:pRg st="2" end="2"/>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grpId="1" nodeType="clickEffect">
                                  <p:stCondLst>
                                    <p:cond delay="0"/>
                                  </p:stCondLst>
                                  <p:childTnLst>
                                    <p:animEffect transition="out" filter="fade">
                                      <p:cBhvr>
                                        <p:cTn id="96" dur="500"/>
                                        <p:tgtEl>
                                          <p:spTgt spid="7"/>
                                        </p:tgtEl>
                                      </p:cBhvr>
                                    </p:animEffect>
                                    <p:set>
                                      <p:cBhvr>
                                        <p:cTn id="97" dur="1" fill="hold">
                                          <p:stCondLst>
                                            <p:cond delay="499"/>
                                          </p:stCondLst>
                                        </p:cTn>
                                        <p:tgtEl>
                                          <p:spTgt spid="7"/>
                                        </p:tgtEl>
                                        <p:attrNameLst>
                                          <p:attrName>style.visibility</p:attrName>
                                        </p:attrNameLst>
                                      </p:cBhvr>
                                      <p:to>
                                        <p:strVal val="hidden"/>
                                      </p:to>
                                    </p:set>
                                  </p:childTnLst>
                                </p:cTn>
                              </p:par>
                              <p:par>
                                <p:cTn id="98" presetID="10" presetClass="exit" presetSubtype="0" fill="hold" grpId="1" nodeType="withEffect">
                                  <p:stCondLst>
                                    <p:cond delay="0"/>
                                  </p:stCondLst>
                                  <p:childTnLst>
                                    <p:animEffect transition="out" filter="fade">
                                      <p:cBhvr>
                                        <p:cTn id="99" dur="500"/>
                                        <p:tgtEl>
                                          <p:spTgt spid="8"/>
                                        </p:tgtEl>
                                      </p:cBhvr>
                                    </p:animEffect>
                                    <p:set>
                                      <p:cBhvr>
                                        <p:cTn id="100" dur="1" fill="hold">
                                          <p:stCondLst>
                                            <p:cond delay="499"/>
                                          </p:stCondLst>
                                        </p:cTn>
                                        <p:tgtEl>
                                          <p:spTgt spid="8"/>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9"/>
                                        </p:tgtEl>
                                        <p:attrNameLst>
                                          <p:attrName>style.visibility</p:attrName>
                                        </p:attrNameLst>
                                      </p:cBhvr>
                                      <p:to>
                                        <p:strVal val="visible"/>
                                      </p:to>
                                    </p:set>
                                    <p:animEffect transition="in" filter="fade">
                                      <p:cBhvr>
                                        <p:cTn id="105" dur="500"/>
                                        <p:tgtEl>
                                          <p:spTgt spid="9"/>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nodeType="clickEffect">
                                  <p:stCondLst>
                                    <p:cond delay="0"/>
                                  </p:stCondLst>
                                  <p:childTnLst>
                                    <p:set>
                                      <p:cBhvr>
                                        <p:cTn id="109" dur="1" fill="hold">
                                          <p:stCondLst>
                                            <p:cond delay="0"/>
                                          </p:stCondLst>
                                        </p:cTn>
                                        <p:tgtEl>
                                          <p:spTgt spid="192515">
                                            <p:txEl>
                                              <p:pRg st="9" end="9"/>
                                            </p:txEl>
                                          </p:spTgt>
                                        </p:tgtEl>
                                        <p:attrNameLst>
                                          <p:attrName>style.visibility</p:attrName>
                                        </p:attrNameLst>
                                      </p:cBhvr>
                                      <p:to>
                                        <p:strVal val="visible"/>
                                      </p:to>
                                    </p:set>
                                    <p:animEffect transition="in" filter="fade">
                                      <p:cBhvr>
                                        <p:cTn id="110" dur="500"/>
                                        <p:tgtEl>
                                          <p:spTgt spid="192515">
                                            <p:txEl>
                                              <p:pRg st="9" end="9"/>
                                            </p:txEl>
                                          </p:spTgt>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10"/>
                                        </p:tgtEl>
                                        <p:attrNameLst>
                                          <p:attrName>style.visibility</p:attrName>
                                        </p:attrNameLst>
                                      </p:cBhvr>
                                      <p:to>
                                        <p:strVal val="visible"/>
                                      </p:to>
                                    </p:set>
                                    <p:animEffect transition="in" filter="fade">
                                      <p:cBhvr>
                                        <p:cTn id="113" dur="500"/>
                                        <p:tgtEl>
                                          <p:spTgt spid="10"/>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nodeType="clickEffect">
                                  <p:stCondLst>
                                    <p:cond delay="0"/>
                                  </p:stCondLst>
                                  <p:childTnLst>
                                    <p:set>
                                      <p:cBhvr>
                                        <p:cTn id="117" dur="1" fill="hold">
                                          <p:stCondLst>
                                            <p:cond delay="0"/>
                                          </p:stCondLst>
                                        </p:cTn>
                                        <p:tgtEl>
                                          <p:spTgt spid="12">
                                            <p:txEl>
                                              <p:pRg st="3" end="3"/>
                                            </p:txEl>
                                          </p:spTgt>
                                        </p:tgtEl>
                                        <p:attrNameLst>
                                          <p:attrName>style.visibility</p:attrName>
                                        </p:attrNameLst>
                                      </p:cBhvr>
                                      <p:to>
                                        <p:strVal val="visible"/>
                                      </p:to>
                                    </p:set>
                                    <p:animEffect transition="in" filter="fade">
                                      <p:cBhvr>
                                        <p:cTn id="118" dur="500"/>
                                        <p:tgtEl>
                                          <p:spTgt spid="12">
                                            <p:txEl>
                                              <p:pRg st="3" end="3"/>
                                            </p:txEl>
                                          </p:spTgt>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nodeType="clickEffect">
                                  <p:stCondLst>
                                    <p:cond delay="0"/>
                                  </p:stCondLst>
                                  <p:childTnLst>
                                    <p:set>
                                      <p:cBhvr>
                                        <p:cTn id="122" dur="1" fill="hold">
                                          <p:stCondLst>
                                            <p:cond delay="0"/>
                                          </p:stCondLst>
                                        </p:cTn>
                                        <p:tgtEl>
                                          <p:spTgt spid="12">
                                            <p:txEl>
                                              <p:pRg st="4" end="4"/>
                                            </p:txEl>
                                          </p:spTgt>
                                        </p:tgtEl>
                                        <p:attrNameLst>
                                          <p:attrName>style.visibility</p:attrName>
                                        </p:attrNameLst>
                                      </p:cBhvr>
                                      <p:to>
                                        <p:strVal val="visible"/>
                                      </p:to>
                                    </p:set>
                                    <p:animEffect transition="in" filter="fade">
                                      <p:cBhvr>
                                        <p:cTn id="123"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9" grpId="0" animBg="1"/>
      <p:bldP spid="10"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F58C9D3-B7DA-48AF-822D-7174553860AE}"/>
              </a:ext>
            </a:extLst>
          </p:cNvPr>
          <p:cNvSpPr/>
          <p:nvPr/>
        </p:nvSpPr>
        <p:spPr>
          <a:xfrm>
            <a:off x="5029200" y="4990892"/>
            <a:ext cx="609600" cy="266908"/>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a:extLst>
              <a:ext uri="{FF2B5EF4-FFF2-40B4-BE49-F238E27FC236}">
                <a16:creationId xmlns:a16="http://schemas.microsoft.com/office/drawing/2014/main" id="{7F8A3935-8E14-4C3B-B442-5DA4FCA58946}"/>
              </a:ext>
            </a:extLst>
          </p:cNvPr>
          <p:cNvSpPr/>
          <p:nvPr/>
        </p:nvSpPr>
        <p:spPr>
          <a:xfrm>
            <a:off x="1295400" y="4990892"/>
            <a:ext cx="4648200" cy="266908"/>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a:extLst>
              <a:ext uri="{FF2B5EF4-FFF2-40B4-BE49-F238E27FC236}">
                <a16:creationId xmlns:a16="http://schemas.microsoft.com/office/drawing/2014/main" id="{FAB3F2B8-6264-46B5-8F85-27D372EE142B}"/>
              </a:ext>
            </a:extLst>
          </p:cNvPr>
          <p:cNvSpPr/>
          <p:nvPr/>
        </p:nvSpPr>
        <p:spPr>
          <a:xfrm>
            <a:off x="3050052" y="5752892"/>
            <a:ext cx="607548" cy="266908"/>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2515" name="Rectangle 3">
            <a:extLst>
              <a:ext uri="{FF2B5EF4-FFF2-40B4-BE49-F238E27FC236}">
                <a16:creationId xmlns:a16="http://schemas.microsoft.com/office/drawing/2014/main" id="{E6359DCC-E11D-4829-A4FE-58CB91DB929B}"/>
              </a:ext>
            </a:extLst>
          </p:cNvPr>
          <p:cNvSpPr>
            <a:spLocks noGrp="1"/>
          </p:cNvSpPr>
          <p:nvPr>
            <p:ph type="body" idx="1"/>
          </p:nvPr>
        </p:nvSpPr>
        <p:spPr>
          <a:xfrm>
            <a:off x="381000" y="1295400"/>
            <a:ext cx="8001000" cy="5181600"/>
          </a:xfrm>
        </p:spPr>
        <p:txBody>
          <a:bodyPr/>
          <a:lstStyle/>
          <a:p>
            <a:pPr marL="0" indent="0">
              <a:buNone/>
            </a:pPr>
            <a:endParaRPr lang="en-US" sz="1600" b="1" dirty="0"/>
          </a:p>
          <a:p>
            <a:pPr marL="0" indent="0">
              <a:buNone/>
            </a:pPr>
            <a:endParaRPr lang="en-US" altLang="en-US" sz="1600" b="1" dirty="0"/>
          </a:p>
          <a:p>
            <a:pPr marL="0" indent="0">
              <a:buNone/>
            </a:pPr>
            <a:endParaRPr lang="en-US" altLang="en-US" sz="1600" b="1" dirty="0"/>
          </a:p>
          <a:p>
            <a:pPr marL="0" indent="0">
              <a:buNone/>
            </a:pPr>
            <a:endParaRPr lang="en-US" altLang="en-US" sz="1600" b="1" dirty="0"/>
          </a:p>
          <a:p>
            <a:pPr marL="0" indent="0">
              <a:buNone/>
            </a:pPr>
            <a:endParaRPr lang="en-US" altLang="en-US" sz="1600" b="1" dirty="0"/>
          </a:p>
          <a:p>
            <a:pPr marL="0" indent="0">
              <a:buNone/>
            </a:pPr>
            <a:endParaRPr lang="en-US" altLang="en-US" sz="1600" b="1" dirty="0"/>
          </a:p>
          <a:p>
            <a:pPr marL="0" indent="0">
              <a:buNone/>
            </a:pPr>
            <a:endParaRPr lang="en-US" altLang="en-US" sz="1600" b="1" dirty="0"/>
          </a:p>
          <a:p>
            <a:pPr marL="0" indent="0">
              <a:buNone/>
            </a:pPr>
            <a:endParaRPr lang="en-US" altLang="en-US" sz="1600" b="1" dirty="0"/>
          </a:p>
          <a:p>
            <a:pPr marL="0" indent="0">
              <a:buNone/>
            </a:pPr>
            <a:endParaRPr lang="en-US" altLang="en-US" sz="1600" b="1" dirty="0"/>
          </a:p>
          <a:p>
            <a:pPr marL="0" indent="0">
              <a:buNone/>
            </a:pPr>
            <a:endParaRPr lang="en-US" altLang="en-US" sz="1600" b="1" dirty="0"/>
          </a:p>
          <a:p>
            <a:pPr marL="0" indent="0">
              <a:buNone/>
            </a:pPr>
            <a:endParaRPr lang="en-US" altLang="en-US" sz="1600" b="1" dirty="0"/>
          </a:p>
          <a:p>
            <a:pPr marL="0" indent="0">
              <a:spcBef>
                <a:spcPts val="1800"/>
              </a:spcBef>
              <a:buFont typeface="Wingdings 2" panose="05020102010507070707" pitchFamily="18" charset="2"/>
              <a:buNone/>
            </a:pPr>
            <a:r>
              <a:rPr lang="en-US" altLang="en-US" sz="1400" dirty="0">
                <a:solidFill>
                  <a:srgbClr val="0070C0"/>
                </a:solidFill>
              </a:rPr>
              <a:t>public void </a:t>
            </a:r>
            <a:r>
              <a:rPr lang="en-US" altLang="en-US" sz="1400" dirty="0" err="1">
                <a:solidFill>
                  <a:srgbClr val="0070C0"/>
                </a:solidFill>
              </a:rPr>
              <a:t>setAvailableUserNames</a:t>
            </a:r>
            <a:r>
              <a:rPr lang="en-US" altLang="en-US" sz="1400" dirty="0">
                <a:solidFill>
                  <a:srgbClr val="0070C0"/>
                </a:solidFill>
              </a:rPr>
              <a:t>(String[] </a:t>
            </a:r>
            <a:r>
              <a:rPr lang="en-US" altLang="en-US" sz="1400" dirty="0" err="1">
                <a:solidFill>
                  <a:srgbClr val="0070C0"/>
                </a:solidFill>
              </a:rPr>
              <a:t>usedNames</a:t>
            </a:r>
            <a:r>
              <a:rPr lang="en-US" altLang="en-US" sz="1400" dirty="0">
                <a:solidFill>
                  <a:srgbClr val="0070C0"/>
                </a:solidFill>
              </a:rPr>
              <a:t>) {</a:t>
            </a:r>
          </a:p>
          <a:p>
            <a:pPr marL="0" indent="0">
              <a:buFont typeface="Wingdings 2" panose="05020102010507070707" pitchFamily="18" charset="2"/>
              <a:buNone/>
            </a:pPr>
            <a:r>
              <a:rPr lang="en-US" altLang="en-US" sz="1400" dirty="0">
                <a:solidFill>
                  <a:srgbClr val="0070C0"/>
                </a:solidFill>
              </a:rPr>
              <a:t>	for ( int </a:t>
            </a:r>
            <a:r>
              <a:rPr lang="en-US" altLang="en-US" sz="1400" dirty="0" err="1">
                <a:solidFill>
                  <a:srgbClr val="0070C0"/>
                </a:solidFill>
              </a:rPr>
              <a:t>i</a:t>
            </a:r>
            <a:r>
              <a:rPr lang="en-US" altLang="en-US" sz="1400" dirty="0">
                <a:solidFill>
                  <a:srgbClr val="0070C0"/>
                </a:solidFill>
              </a:rPr>
              <a:t> = 0 ; </a:t>
            </a:r>
            <a:r>
              <a:rPr lang="en-US" altLang="en-US" sz="1400" dirty="0" err="1">
                <a:solidFill>
                  <a:srgbClr val="0070C0"/>
                </a:solidFill>
              </a:rPr>
              <a:t>i</a:t>
            </a:r>
            <a:r>
              <a:rPr lang="en-US" altLang="en-US" sz="1400" dirty="0">
                <a:solidFill>
                  <a:srgbClr val="0070C0"/>
                </a:solidFill>
              </a:rPr>
              <a:t> &lt; </a:t>
            </a:r>
            <a:r>
              <a:rPr lang="en-US" altLang="en-US" sz="1400" dirty="0" err="1">
                <a:solidFill>
                  <a:srgbClr val="0070C0"/>
                </a:solidFill>
              </a:rPr>
              <a:t>possibleNames.size</a:t>
            </a:r>
            <a:r>
              <a:rPr lang="en-US" altLang="en-US" sz="1400" dirty="0">
                <a:solidFill>
                  <a:srgbClr val="0070C0"/>
                </a:solidFill>
              </a:rPr>
              <a:t>() ;  </a:t>
            </a:r>
            <a:r>
              <a:rPr lang="en-US" altLang="en-US" sz="1400" dirty="0" err="1">
                <a:solidFill>
                  <a:srgbClr val="0070C0"/>
                </a:solidFill>
              </a:rPr>
              <a:t>i</a:t>
            </a:r>
            <a:r>
              <a:rPr lang="en-US" altLang="en-US" sz="1400" dirty="0">
                <a:solidFill>
                  <a:srgbClr val="0070C0"/>
                </a:solidFill>
              </a:rPr>
              <a:t>++ ) {</a:t>
            </a:r>
          </a:p>
          <a:p>
            <a:pPr marL="0" indent="0">
              <a:buFont typeface="Wingdings 2" panose="05020102010507070707" pitchFamily="18" charset="2"/>
              <a:buNone/>
            </a:pPr>
            <a:r>
              <a:rPr lang="en-US" altLang="en-US" sz="1400" dirty="0">
                <a:solidFill>
                  <a:srgbClr val="0070C0"/>
                </a:solidFill>
              </a:rPr>
              <a:t>		if ( </a:t>
            </a:r>
            <a:r>
              <a:rPr lang="en-US" altLang="en-US" sz="1400" dirty="0" err="1">
                <a:solidFill>
                  <a:srgbClr val="0070C0"/>
                </a:solidFill>
              </a:rPr>
              <a:t>isUsed</a:t>
            </a:r>
            <a:r>
              <a:rPr lang="en-US" altLang="en-US" sz="1400" dirty="0">
                <a:solidFill>
                  <a:srgbClr val="0070C0"/>
                </a:solidFill>
              </a:rPr>
              <a:t>(</a:t>
            </a:r>
            <a:r>
              <a:rPr lang="en-US" altLang="en-US" sz="1400" dirty="0" err="1">
                <a:solidFill>
                  <a:srgbClr val="0070C0"/>
                </a:solidFill>
              </a:rPr>
              <a:t>possibleNames.get</a:t>
            </a:r>
            <a:r>
              <a:rPr lang="en-US" altLang="en-US" sz="1400" dirty="0">
                <a:solidFill>
                  <a:srgbClr val="0070C0"/>
                </a:solidFill>
              </a:rPr>
              <a:t>(</a:t>
            </a:r>
            <a:r>
              <a:rPr lang="en-US" altLang="en-US" sz="1400" dirty="0" err="1">
                <a:solidFill>
                  <a:srgbClr val="0070C0"/>
                </a:solidFill>
              </a:rPr>
              <a:t>i</a:t>
            </a:r>
            <a:r>
              <a:rPr lang="en-US" altLang="en-US" sz="1400" dirty="0">
                <a:solidFill>
                  <a:srgbClr val="0070C0"/>
                </a:solidFill>
              </a:rPr>
              <a:t>), </a:t>
            </a:r>
            <a:r>
              <a:rPr lang="en-US" altLang="en-US" sz="1400" dirty="0" err="1">
                <a:solidFill>
                  <a:srgbClr val="0070C0"/>
                </a:solidFill>
              </a:rPr>
              <a:t>usedNames</a:t>
            </a:r>
            <a:r>
              <a:rPr lang="en-US" altLang="en-US" sz="1400" dirty="0">
                <a:solidFill>
                  <a:srgbClr val="0070C0"/>
                </a:solidFill>
              </a:rPr>
              <a:t>) ) {</a:t>
            </a:r>
          </a:p>
          <a:p>
            <a:pPr marL="0" indent="0">
              <a:buFont typeface="Wingdings 2" panose="05020102010507070707" pitchFamily="18" charset="2"/>
              <a:buNone/>
            </a:pPr>
            <a:r>
              <a:rPr lang="en-US" altLang="en-US" sz="1400" dirty="0">
                <a:solidFill>
                  <a:srgbClr val="0070C0"/>
                </a:solidFill>
              </a:rPr>
              <a:t>			</a:t>
            </a:r>
            <a:r>
              <a:rPr lang="en-US" altLang="en-US" sz="1400" dirty="0" err="1">
                <a:solidFill>
                  <a:srgbClr val="0070C0"/>
                </a:solidFill>
              </a:rPr>
              <a:t>possibleNames.remove</a:t>
            </a:r>
            <a:r>
              <a:rPr lang="en-US" altLang="en-US" sz="1400" dirty="0">
                <a:solidFill>
                  <a:srgbClr val="0070C0"/>
                </a:solidFill>
              </a:rPr>
              <a:t>(</a:t>
            </a:r>
            <a:r>
              <a:rPr lang="en-US" altLang="en-US" sz="1400" dirty="0" err="1">
                <a:solidFill>
                  <a:srgbClr val="0070C0"/>
                </a:solidFill>
              </a:rPr>
              <a:t>i</a:t>
            </a:r>
            <a:r>
              <a:rPr lang="en-US" altLang="en-US" sz="1400" dirty="0">
                <a:solidFill>
                  <a:srgbClr val="0070C0"/>
                </a:solidFill>
              </a:rPr>
              <a:t>);</a:t>
            </a:r>
          </a:p>
          <a:p>
            <a:pPr marL="0" indent="0">
              <a:buFont typeface="Wingdings 2" panose="05020102010507070707" pitchFamily="18" charset="2"/>
              <a:buNone/>
            </a:pPr>
            <a:r>
              <a:rPr lang="en-US" altLang="en-US" sz="1400" dirty="0">
                <a:solidFill>
                  <a:srgbClr val="0070C0"/>
                </a:solidFill>
              </a:rPr>
              <a:t>			</a:t>
            </a:r>
            <a:r>
              <a:rPr lang="en-US" altLang="en-US" sz="1400" dirty="0" err="1">
                <a:solidFill>
                  <a:srgbClr val="0070C0"/>
                </a:solidFill>
              </a:rPr>
              <a:t>i</a:t>
            </a:r>
            <a:r>
              <a:rPr lang="en-US" altLang="en-US" sz="1400" dirty="0">
                <a:solidFill>
                  <a:srgbClr val="0070C0"/>
                </a:solidFill>
              </a:rPr>
              <a:t>--;</a:t>
            </a:r>
          </a:p>
          <a:p>
            <a:pPr marL="0" indent="0">
              <a:buFont typeface="Wingdings 2" panose="05020102010507070707" pitchFamily="18" charset="2"/>
              <a:buNone/>
            </a:pPr>
            <a:r>
              <a:rPr lang="en-US" altLang="en-US" sz="1400" dirty="0">
                <a:solidFill>
                  <a:srgbClr val="0070C0"/>
                </a:solidFill>
              </a:rPr>
              <a:t>		}</a:t>
            </a:r>
          </a:p>
          <a:p>
            <a:pPr marL="0" indent="0">
              <a:buFont typeface="Wingdings 2" panose="05020102010507070707" pitchFamily="18" charset="2"/>
              <a:buNone/>
            </a:pPr>
            <a:r>
              <a:rPr lang="en-US" altLang="en-US" sz="1400" dirty="0">
                <a:solidFill>
                  <a:srgbClr val="0070C0"/>
                </a:solidFill>
              </a:rPr>
              <a:t>	}</a:t>
            </a:r>
          </a:p>
          <a:p>
            <a:pPr marL="0" indent="0">
              <a:buFont typeface="Wingdings 2" panose="05020102010507070707" pitchFamily="18" charset="2"/>
              <a:buNone/>
            </a:pPr>
            <a:r>
              <a:rPr lang="en-US" altLang="en-US" sz="1400" dirty="0">
                <a:solidFill>
                  <a:srgbClr val="0070C0"/>
                </a:solidFill>
              </a:rPr>
              <a:t>}</a:t>
            </a:r>
          </a:p>
        </p:txBody>
      </p:sp>
      <p:sp>
        <p:nvSpPr>
          <p:cNvPr id="3" name="Rectangle: Rounded Corners 2">
            <a:extLst>
              <a:ext uri="{FF2B5EF4-FFF2-40B4-BE49-F238E27FC236}">
                <a16:creationId xmlns:a16="http://schemas.microsoft.com/office/drawing/2014/main" id="{4AE8948C-B816-4221-8AC7-1DD38D9BF30D}"/>
              </a:ext>
            </a:extLst>
          </p:cNvPr>
          <p:cNvSpPr/>
          <p:nvPr/>
        </p:nvSpPr>
        <p:spPr>
          <a:xfrm>
            <a:off x="583433" y="1140857"/>
            <a:ext cx="7110546" cy="3507343"/>
          </a:xfrm>
          <a:prstGeom prst="roundRect">
            <a:avLst/>
          </a:prstGeom>
          <a:solidFill>
            <a:schemeClr val="bg1">
              <a:lumMod val="95000"/>
            </a:schemeClr>
          </a:solidFill>
          <a:ln>
            <a:solidFill>
              <a:schemeClr val="bg1">
                <a:lumMod val="65000"/>
              </a:schemeClr>
            </a:solidFill>
          </a:ln>
          <a:effectLst>
            <a:outerShdw blurRad="50800" dist="38100" dir="2700000" algn="tl" rotWithShape="0">
              <a:prstClr val="black">
                <a:alpha val="40000"/>
              </a:prstClr>
            </a:outerShdw>
          </a:effectLst>
        </p:spPr>
        <p:txBody>
          <a:bodyPr wrap="square" tIns="0" bIns="0">
            <a:spAutoFit/>
          </a:bodyPr>
          <a:lstStyle/>
          <a:p>
            <a:pPr marL="0" indent="0">
              <a:spcBef>
                <a:spcPts val="0"/>
              </a:spcBef>
              <a:buNone/>
            </a:pPr>
            <a:r>
              <a:rPr lang="en-US" sz="1600" b="1" dirty="0"/>
              <a:t>The key difference</a:t>
            </a:r>
          </a:p>
          <a:p>
            <a:pPr marL="0" indent="0">
              <a:spcBef>
                <a:spcPts val="384"/>
              </a:spcBef>
              <a:buNone/>
            </a:pPr>
            <a:r>
              <a:rPr lang="en-US" sz="1400" dirty="0"/>
              <a:t>Here is the code…</a:t>
            </a:r>
          </a:p>
          <a:p>
            <a:pPr marL="0" indent="0">
              <a:spcBef>
                <a:spcPts val="384"/>
              </a:spcBef>
              <a:buNone/>
            </a:pPr>
            <a:r>
              <a:rPr lang="en-US" sz="1400" dirty="0"/>
              <a:t>The difference</a:t>
            </a:r>
          </a:p>
          <a:p>
            <a:pPr marL="285750" indent="-285750">
              <a:spcBef>
                <a:spcPts val="384"/>
              </a:spcBef>
              <a:buFont typeface="Arial" panose="020B0604020202020204" pitchFamily="34" charset="0"/>
              <a:buChar char="•"/>
            </a:pPr>
            <a:r>
              <a:rPr lang="en-US" sz="1400" dirty="0"/>
              <a:t>Remember, when we remove from an </a:t>
            </a:r>
            <a:r>
              <a:rPr lang="en-US" sz="1400" dirty="0" err="1"/>
              <a:t>ArrayList</a:t>
            </a:r>
            <a:r>
              <a:rPr lang="en-US" sz="1400" dirty="0"/>
              <a:t>…</a:t>
            </a:r>
          </a:p>
          <a:p>
            <a:pPr marL="285750" indent="-285750">
              <a:spcBef>
                <a:spcPts val="384"/>
              </a:spcBef>
              <a:buFont typeface="Arial" panose="020B0604020202020204" pitchFamily="34" charset="0"/>
              <a:buChar char="•"/>
            </a:pPr>
            <a:r>
              <a:rPr lang="en-US" sz="1400" dirty="0"/>
              <a:t>…everything to the right is shifted left…</a:t>
            </a:r>
          </a:p>
          <a:p>
            <a:pPr marL="285750" indent="-285750">
              <a:spcBef>
                <a:spcPts val="384"/>
              </a:spcBef>
              <a:buFont typeface="Arial" panose="020B0604020202020204" pitchFamily="34" charset="0"/>
              <a:buChar char="•"/>
            </a:pPr>
            <a:r>
              <a:rPr lang="en-US" sz="1400" dirty="0"/>
              <a:t>…what was in the slot to the right (what we want to look at next)</a:t>
            </a:r>
          </a:p>
          <a:p>
            <a:pPr marL="285750" indent="-285750">
              <a:spcBef>
                <a:spcPts val="384"/>
              </a:spcBef>
              <a:buFont typeface="Arial" panose="020B0604020202020204" pitchFamily="34" charset="0"/>
              <a:buChar char="•"/>
            </a:pPr>
            <a:r>
              <a:rPr lang="en-US" sz="1400" dirty="0"/>
              <a:t>…is now in the current slot referenced by </a:t>
            </a:r>
            <a:r>
              <a:rPr lang="en-US" sz="1400" dirty="0" err="1"/>
              <a:t>i</a:t>
            </a:r>
            <a:endParaRPr lang="en-US" sz="1400" dirty="0"/>
          </a:p>
          <a:p>
            <a:pPr marL="285750" indent="-285750">
              <a:spcBef>
                <a:spcPts val="384"/>
              </a:spcBef>
              <a:buFont typeface="Arial" panose="020B0604020202020204" pitchFamily="34" charset="0"/>
              <a:buChar char="•"/>
            </a:pPr>
            <a:r>
              <a:rPr lang="en-US" sz="1400" dirty="0"/>
              <a:t>…*AND* at the end of the loop we will increment </a:t>
            </a:r>
            <a:r>
              <a:rPr lang="en-US" sz="1400" dirty="0" err="1"/>
              <a:t>i</a:t>
            </a:r>
            <a:endParaRPr lang="en-US" sz="1400" dirty="0"/>
          </a:p>
          <a:p>
            <a:pPr marL="285750" indent="-285750">
              <a:spcBef>
                <a:spcPts val="384"/>
              </a:spcBef>
              <a:buFont typeface="Arial" panose="020B0604020202020204" pitchFamily="34" charset="0"/>
              <a:buChar char="•"/>
            </a:pPr>
            <a:r>
              <a:rPr lang="en-US" sz="1400" dirty="0"/>
              <a:t>…effectively skipping the name that just shifted left</a:t>
            </a:r>
          </a:p>
          <a:p>
            <a:pPr>
              <a:spcBef>
                <a:spcPts val="384"/>
              </a:spcBef>
            </a:pPr>
            <a:r>
              <a:rPr lang="en-US" sz="1400" dirty="0"/>
              <a:t>So after removing the element we have to temporarily backup </a:t>
            </a:r>
            <a:r>
              <a:rPr lang="en-US" sz="1400" dirty="0" err="1"/>
              <a:t>i</a:t>
            </a:r>
            <a:r>
              <a:rPr lang="en-US" sz="1400" dirty="0"/>
              <a:t> so when we add 1 to </a:t>
            </a:r>
            <a:r>
              <a:rPr lang="en-US" sz="1400" dirty="0" err="1"/>
              <a:t>i</a:t>
            </a:r>
            <a:r>
              <a:rPr lang="en-US" sz="1400" dirty="0"/>
              <a:t> at the end of this loop iteration, we point back to this slot since the next name to look at is in the slot we’re on now.</a:t>
            </a:r>
          </a:p>
        </p:txBody>
      </p:sp>
      <p:sp>
        <p:nvSpPr>
          <p:cNvPr id="19458" name="Rectangle 2">
            <a:extLst>
              <a:ext uri="{FF2B5EF4-FFF2-40B4-BE49-F238E27FC236}">
                <a16:creationId xmlns:a16="http://schemas.microsoft.com/office/drawing/2014/main" id="{EA69C8A2-EE86-4FAE-94EE-CA808573D72A}"/>
              </a:ext>
            </a:extLst>
          </p:cNvPr>
          <p:cNvSpPr>
            <a:spLocks noGrp="1"/>
          </p:cNvSpPr>
          <p:nvPr>
            <p:ph type="title"/>
          </p:nvPr>
        </p:nvSpPr>
        <p:spPr>
          <a:xfrm>
            <a:off x="152400" y="439738"/>
            <a:ext cx="8839200" cy="703262"/>
          </a:xfrm>
        </p:spPr>
        <p:txBody>
          <a:bodyPr/>
          <a:lstStyle/>
          <a:p>
            <a:r>
              <a:rPr lang="en-US" altLang="en-US" sz="3600" dirty="0"/>
              <a:t>The loop FORWARD code for part B!</a:t>
            </a:r>
          </a:p>
        </p:txBody>
      </p:sp>
      <p:sp>
        <p:nvSpPr>
          <p:cNvPr id="2" name="Rectangle 1">
            <a:extLst>
              <a:ext uri="{FF2B5EF4-FFF2-40B4-BE49-F238E27FC236}">
                <a16:creationId xmlns:a16="http://schemas.microsoft.com/office/drawing/2014/main" id="{C3399866-B800-457E-8093-933CAFBC2A82}"/>
              </a:ext>
            </a:extLst>
          </p:cNvPr>
          <p:cNvSpPr/>
          <p:nvPr/>
        </p:nvSpPr>
        <p:spPr>
          <a:xfrm>
            <a:off x="2057400" y="1828800"/>
            <a:ext cx="3962400" cy="307777"/>
          </a:xfrm>
          <a:prstGeom prst="rect">
            <a:avLst/>
          </a:prstGeom>
        </p:spPr>
        <p:txBody>
          <a:bodyPr wrap="square">
            <a:spAutoFit/>
          </a:bodyPr>
          <a:lstStyle/>
          <a:p>
            <a:r>
              <a:rPr lang="en-US" sz="1400" dirty="0"/>
              <a:t>(besides the change to the for loop line):</a:t>
            </a:r>
          </a:p>
        </p:txBody>
      </p:sp>
    </p:spTree>
    <p:extLst>
      <p:ext uri="{BB962C8B-B14F-4D97-AF65-F5344CB8AC3E}">
        <p14:creationId xmlns:p14="http://schemas.microsoft.com/office/powerpoint/2010/main" val="3708310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2515">
                                            <p:txEl>
                                              <p:pRg st="11" end="11"/>
                                            </p:txEl>
                                          </p:spTgt>
                                        </p:tgtEl>
                                        <p:attrNameLst>
                                          <p:attrName>style.visibility</p:attrName>
                                        </p:attrNameLst>
                                      </p:cBhvr>
                                      <p:to>
                                        <p:strVal val="visible"/>
                                      </p:to>
                                    </p:set>
                                    <p:animEffect transition="in" filter="fade">
                                      <p:cBhvr>
                                        <p:cTn id="17" dur="500"/>
                                        <p:tgtEl>
                                          <p:spTgt spid="192515">
                                            <p:txEl>
                                              <p:pRg st="11" end="1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92515">
                                            <p:txEl>
                                              <p:pRg st="12" end="12"/>
                                            </p:txEl>
                                          </p:spTgt>
                                        </p:tgtEl>
                                        <p:attrNameLst>
                                          <p:attrName>style.visibility</p:attrName>
                                        </p:attrNameLst>
                                      </p:cBhvr>
                                      <p:to>
                                        <p:strVal val="visible"/>
                                      </p:to>
                                    </p:set>
                                    <p:animEffect transition="in" filter="fade">
                                      <p:cBhvr>
                                        <p:cTn id="20" dur="500"/>
                                        <p:tgtEl>
                                          <p:spTgt spid="192515">
                                            <p:txEl>
                                              <p:pRg st="12" end="1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92515">
                                            <p:txEl>
                                              <p:pRg st="13" end="13"/>
                                            </p:txEl>
                                          </p:spTgt>
                                        </p:tgtEl>
                                        <p:attrNameLst>
                                          <p:attrName>style.visibility</p:attrName>
                                        </p:attrNameLst>
                                      </p:cBhvr>
                                      <p:to>
                                        <p:strVal val="visible"/>
                                      </p:to>
                                    </p:set>
                                    <p:animEffect transition="in" filter="fade">
                                      <p:cBhvr>
                                        <p:cTn id="23" dur="500"/>
                                        <p:tgtEl>
                                          <p:spTgt spid="192515">
                                            <p:txEl>
                                              <p:pRg st="13" end="1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92515">
                                            <p:txEl>
                                              <p:pRg st="14" end="14"/>
                                            </p:txEl>
                                          </p:spTgt>
                                        </p:tgtEl>
                                        <p:attrNameLst>
                                          <p:attrName>style.visibility</p:attrName>
                                        </p:attrNameLst>
                                      </p:cBhvr>
                                      <p:to>
                                        <p:strVal val="visible"/>
                                      </p:to>
                                    </p:set>
                                    <p:animEffect transition="in" filter="fade">
                                      <p:cBhvr>
                                        <p:cTn id="26" dur="500"/>
                                        <p:tgtEl>
                                          <p:spTgt spid="192515">
                                            <p:txEl>
                                              <p:pRg st="14" end="1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92515">
                                            <p:txEl>
                                              <p:pRg st="15" end="15"/>
                                            </p:txEl>
                                          </p:spTgt>
                                        </p:tgtEl>
                                        <p:attrNameLst>
                                          <p:attrName>style.visibility</p:attrName>
                                        </p:attrNameLst>
                                      </p:cBhvr>
                                      <p:to>
                                        <p:strVal val="visible"/>
                                      </p:to>
                                    </p:set>
                                    <p:animEffect transition="in" filter="fade">
                                      <p:cBhvr>
                                        <p:cTn id="29" dur="500"/>
                                        <p:tgtEl>
                                          <p:spTgt spid="192515">
                                            <p:txEl>
                                              <p:pRg st="15" end="15"/>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92515">
                                            <p:txEl>
                                              <p:pRg st="16" end="16"/>
                                            </p:txEl>
                                          </p:spTgt>
                                        </p:tgtEl>
                                        <p:attrNameLst>
                                          <p:attrName>style.visibility</p:attrName>
                                        </p:attrNameLst>
                                      </p:cBhvr>
                                      <p:to>
                                        <p:strVal val="visible"/>
                                      </p:to>
                                    </p:set>
                                    <p:animEffect transition="in" filter="fade">
                                      <p:cBhvr>
                                        <p:cTn id="32" dur="500"/>
                                        <p:tgtEl>
                                          <p:spTgt spid="192515">
                                            <p:txEl>
                                              <p:pRg st="16" end="16"/>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192515">
                                            <p:txEl>
                                              <p:pRg st="17" end="17"/>
                                            </p:txEl>
                                          </p:spTgt>
                                        </p:tgtEl>
                                        <p:attrNameLst>
                                          <p:attrName>style.visibility</p:attrName>
                                        </p:attrNameLst>
                                      </p:cBhvr>
                                      <p:to>
                                        <p:strVal val="visible"/>
                                      </p:to>
                                    </p:set>
                                    <p:animEffect transition="in" filter="fade">
                                      <p:cBhvr>
                                        <p:cTn id="35" dur="500"/>
                                        <p:tgtEl>
                                          <p:spTgt spid="192515">
                                            <p:txEl>
                                              <p:pRg st="17" end="17"/>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192515">
                                            <p:txEl>
                                              <p:pRg st="18" end="18"/>
                                            </p:txEl>
                                          </p:spTgt>
                                        </p:tgtEl>
                                        <p:attrNameLst>
                                          <p:attrName>style.visibility</p:attrName>
                                        </p:attrNameLst>
                                      </p:cBhvr>
                                      <p:to>
                                        <p:strVal val="visible"/>
                                      </p:to>
                                    </p:set>
                                    <p:animEffect transition="in" filter="fade">
                                      <p:cBhvr>
                                        <p:cTn id="38" dur="500"/>
                                        <p:tgtEl>
                                          <p:spTgt spid="192515">
                                            <p:txEl>
                                              <p:pRg st="18" end="18"/>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fade">
                                      <p:cBhvr>
                                        <p:cTn id="43" dur="500"/>
                                        <p:tgtEl>
                                          <p:spTgt spid="3">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
                                        </p:tgtEl>
                                        <p:attrNameLst>
                                          <p:attrName>style.visibility</p:attrName>
                                        </p:attrNameLst>
                                      </p:cBhvr>
                                      <p:to>
                                        <p:strVal val="visible"/>
                                      </p:to>
                                    </p:set>
                                    <p:animEffect transition="in" filter="fade">
                                      <p:cBhvr>
                                        <p:cTn id="48" dur="500"/>
                                        <p:tgtEl>
                                          <p:spTgt spid="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3">
                                            <p:txEl>
                                              <p:pRg st="3" end="3"/>
                                            </p:txEl>
                                          </p:spTgt>
                                        </p:tgtEl>
                                        <p:attrNameLst>
                                          <p:attrName>style.visibility</p:attrName>
                                        </p:attrNameLst>
                                      </p:cBhvr>
                                      <p:to>
                                        <p:strVal val="visible"/>
                                      </p:to>
                                    </p:set>
                                    <p:animEffect transition="in" filter="fade">
                                      <p:cBhvr>
                                        <p:cTn id="56" dur="500"/>
                                        <p:tgtEl>
                                          <p:spTgt spid="3">
                                            <p:txEl>
                                              <p:pRg st="3" end="3"/>
                                            </p:txEl>
                                          </p:spTgt>
                                        </p:tgtEl>
                                      </p:cBhvr>
                                    </p:animEffect>
                                  </p:childTnLst>
                                </p:cTn>
                              </p:par>
                              <p:par>
                                <p:cTn id="57" presetID="10" presetClass="exit" presetSubtype="0" fill="hold" grpId="1" nodeType="withEffect">
                                  <p:stCondLst>
                                    <p:cond delay="0"/>
                                  </p:stCondLst>
                                  <p:childTnLst>
                                    <p:animEffect transition="out" filter="fade">
                                      <p:cBhvr>
                                        <p:cTn id="58" dur="500"/>
                                        <p:tgtEl>
                                          <p:spTgt spid="10"/>
                                        </p:tgtEl>
                                      </p:cBhvr>
                                    </p:animEffect>
                                    <p:set>
                                      <p:cBhvr>
                                        <p:cTn id="59" dur="1" fill="hold">
                                          <p:stCondLst>
                                            <p:cond delay="499"/>
                                          </p:stCondLst>
                                        </p:cTn>
                                        <p:tgtEl>
                                          <p:spTgt spid="10"/>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
                                            <p:txEl>
                                              <p:pRg st="4" end="4"/>
                                            </p:txEl>
                                          </p:spTgt>
                                        </p:tgtEl>
                                        <p:attrNameLst>
                                          <p:attrName>style.visibility</p:attrName>
                                        </p:attrNameLst>
                                      </p:cBhvr>
                                      <p:to>
                                        <p:strVal val="visible"/>
                                      </p:to>
                                    </p:set>
                                    <p:animEffect transition="in" filter="fade">
                                      <p:cBhvr>
                                        <p:cTn id="64" dur="500"/>
                                        <p:tgtEl>
                                          <p:spTgt spid="3">
                                            <p:txEl>
                                              <p:pRg st="4" end="4"/>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3">
                                            <p:txEl>
                                              <p:pRg st="5" end="5"/>
                                            </p:txEl>
                                          </p:spTgt>
                                        </p:tgtEl>
                                        <p:attrNameLst>
                                          <p:attrName>style.visibility</p:attrName>
                                        </p:attrNameLst>
                                      </p:cBhvr>
                                      <p:to>
                                        <p:strVal val="visible"/>
                                      </p:to>
                                    </p:set>
                                    <p:animEffect transition="in" filter="fade">
                                      <p:cBhvr>
                                        <p:cTn id="69" dur="500"/>
                                        <p:tgtEl>
                                          <p:spTgt spid="3">
                                            <p:txEl>
                                              <p:pRg st="5" end="5"/>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
                                            <p:txEl>
                                              <p:pRg st="6" end="6"/>
                                            </p:txEl>
                                          </p:spTgt>
                                        </p:tgtEl>
                                        <p:attrNameLst>
                                          <p:attrName>style.visibility</p:attrName>
                                        </p:attrNameLst>
                                      </p:cBhvr>
                                      <p:to>
                                        <p:strVal val="visible"/>
                                      </p:to>
                                    </p:set>
                                    <p:animEffect transition="in" filter="fade">
                                      <p:cBhvr>
                                        <p:cTn id="74" dur="500"/>
                                        <p:tgtEl>
                                          <p:spTgt spid="3">
                                            <p:txEl>
                                              <p:pRg st="6" end="6"/>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3">
                                            <p:txEl>
                                              <p:pRg st="7" end="7"/>
                                            </p:txEl>
                                          </p:spTgt>
                                        </p:tgtEl>
                                        <p:attrNameLst>
                                          <p:attrName>style.visibility</p:attrName>
                                        </p:attrNameLst>
                                      </p:cBhvr>
                                      <p:to>
                                        <p:strVal val="visible"/>
                                      </p:to>
                                    </p:set>
                                    <p:animEffect transition="in" filter="fade">
                                      <p:cBhvr>
                                        <p:cTn id="79" dur="500"/>
                                        <p:tgtEl>
                                          <p:spTgt spid="3">
                                            <p:txEl>
                                              <p:pRg st="7" end="7"/>
                                            </p:txEl>
                                          </p:spTgt>
                                        </p:tgtEl>
                                      </p:cBhvr>
                                    </p:animEffect>
                                  </p:childTnLst>
                                </p:cTn>
                              </p:par>
                              <p:par>
                                <p:cTn id="80" presetID="10" presetClass="entr" presetSubtype="0" fill="hold" grpId="1" nodeType="with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fade">
                                      <p:cBhvr>
                                        <p:cTn id="82" dur="500"/>
                                        <p:tgtEl>
                                          <p:spTgt spid="8"/>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3">
                                            <p:txEl>
                                              <p:pRg st="8" end="8"/>
                                            </p:txEl>
                                          </p:spTgt>
                                        </p:tgtEl>
                                        <p:attrNameLst>
                                          <p:attrName>style.visibility</p:attrName>
                                        </p:attrNameLst>
                                      </p:cBhvr>
                                      <p:to>
                                        <p:strVal val="visible"/>
                                      </p:to>
                                    </p:set>
                                    <p:animEffect transition="in" filter="fade">
                                      <p:cBhvr>
                                        <p:cTn id="87" dur="500"/>
                                        <p:tgtEl>
                                          <p:spTgt spid="3">
                                            <p:txEl>
                                              <p:pRg st="8" end="8"/>
                                            </p:txEl>
                                          </p:spTgt>
                                        </p:tgtEl>
                                      </p:cBhvr>
                                    </p:animEffect>
                                  </p:childTnLst>
                                </p:cTn>
                              </p:par>
                              <p:par>
                                <p:cTn id="88" presetID="10" presetClass="exit" presetSubtype="0" fill="hold" grpId="2" nodeType="withEffect">
                                  <p:stCondLst>
                                    <p:cond delay="0"/>
                                  </p:stCondLst>
                                  <p:childTnLst>
                                    <p:animEffect transition="out" filter="fade">
                                      <p:cBhvr>
                                        <p:cTn id="89" dur="500"/>
                                        <p:tgtEl>
                                          <p:spTgt spid="8"/>
                                        </p:tgtEl>
                                      </p:cBhvr>
                                    </p:animEffect>
                                    <p:set>
                                      <p:cBhvr>
                                        <p:cTn id="90" dur="1" fill="hold">
                                          <p:stCondLst>
                                            <p:cond delay="499"/>
                                          </p:stCondLst>
                                        </p:cTn>
                                        <p:tgtEl>
                                          <p:spTgt spid="8"/>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3">
                                            <p:txEl>
                                              <p:pRg st="9" end="9"/>
                                            </p:txEl>
                                          </p:spTgt>
                                        </p:tgtEl>
                                        <p:attrNameLst>
                                          <p:attrName>style.visibility</p:attrName>
                                        </p:attrNameLst>
                                      </p:cBhvr>
                                      <p:to>
                                        <p:strVal val="visible"/>
                                      </p:to>
                                    </p:set>
                                    <p:animEffect transition="in" filter="fade">
                                      <p:cBhvr>
                                        <p:cTn id="95" dur="500"/>
                                        <p:tgtEl>
                                          <p:spTgt spid="3">
                                            <p:txEl>
                                              <p:pRg st="9" end="9"/>
                                            </p:txEl>
                                          </p:spTgt>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8"/>
                                        </p:tgtEl>
                                        <p:attrNameLst>
                                          <p:attrName>style.visibility</p:attrName>
                                        </p:attrNameLst>
                                      </p:cBhvr>
                                      <p:to>
                                        <p:strVal val="visible"/>
                                      </p:to>
                                    </p:set>
                                    <p:animEffect transition="in" filter="fade">
                                      <p:cBhvr>
                                        <p:cTn id="98" dur="500"/>
                                        <p:tgtEl>
                                          <p:spTgt spid="8"/>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3"/>
                                        </p:tgtEl>
                                        <p:attrNameLst>
                                          <p:attrName>style.visibility</p:attrName>
                                        </p:attrNameLst>
                                      </p:cBhvr>
                                      <p:to>
                                        <p:strVal val="visible"/>
                                      </p:to>
                                    </p:set>
                                    <p:animEffect transition="in" filter="fade">
                                      <p:cBhvr>
                                        <p:cTn id="101" dur="500"/>
                                        <p:tgtEl>
                                          <p:spTgt spid="13"/>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xit" presetSubtype="0" fill="hold" grpId="2" nodeType="clickEffect">
                                  <p:stCondLst>
                                    <p:cond delay="0"/>
                                  </p:stCondLst>
                                  <p:childTnLst>
                                    <p:animEffect transition="out" filter="fade">
                                      <p:cBhvr>
                                        <p:cTn id="105" dur="500"/>
                                        <p:tgtEl>
                                          <p:spTgt spid="10"/>
                                        </p:tgtEl>
                                      </p:cBhvr>
                                    </p:animEffect>
                                    <p:set>
                                      <p:cBhvr>
                                        <p:cTn id="106" dur="1" fill="hold">
                                          <p:stCondLst>
                                            <p:cond delay="499"/>
                                          </p:stCondLst>
                                        </p:cTn>
                                        <p:tgtEl>
                                          <p:spTgt spid="10"/>
                                        </p:tgtEl>
                                        <p:attrNameLst>
                                          <p:attrName>style.visibility</p:attrName>
                                        </p:attrNameLst>
                                      </p:cBhvr>
                                      <p:to>
                                        <p:strVal val="hidden"/>
                                      </p:to>
                                    </p:set>
                                  </p:childTnLst>
                                </p:cTn>
                              </p:par>
                              <p:par>
                                <p:cTn id="107" presetID="10" presetClass="exit" presetSubtype="0" fill="hold" grpId="1" nodeType="withEffect">
                                  <p:stCondLst>
                                    <p:cond delay="0"/>
                                  </p:stCondLst>
                                  <p:childTnLst>
                                    <p:animEffect transition="out" filter="fade">
                                      <p:cBhvr>
                                        <p:cTn id="108" dur="500"/>
                                        <p:tgtEl>
                                          <p:spTgt spid="13"/>
                                        </p:tgtEl>
                                      </p:cBhvr>
                                    </p:animEffect>
                                    <p:set>
                                      <p:cBhvr>
                                        <p:cTn id="109" dur="1" fill="hold">
                                          <p:stCondLst>
                                            <p:cond delay="499"/>
                                          </p:stCondLst>
                                        </p:cTn>
                                        <p:tgtEl>
                                          <p:spTgt spid="13"/>
                                        </p:tgtEl>
                                        <p:attrNameLst>
                                          <p:attrName>style.visibility</p:attrName>
                                        </p:attrNameLst>
                                      </p:cBhvr>
                                      <p:to>
                                        <p:strVal val="hidden"/>
                                      </p:to>
                                    </p:set>
                                  </p:childTnLst>
                                </p:cTn>
                              </p:par>
                              <p:par>
                                <p:cTn id="110" presetID="10" presetClass="exit" presetSubtype="0" fill="hold" grpId="3" nodeType="withEffect">
                                  <p:stCondLst>
                                    <p:cond delay="0"/>
                                  </p:stCondLst>
                                  <p:childTnLst>
                                    <p:animEffect transition="out" filter="fade">
                                      <p:cBhvr>
                                        <p:cTn id="111" dur="500"/>
                                        <p:tgtEl>
                                          <p:spTgt spid="8"/>
                                        </p:tgtEl>
                                      </p:cBhvr>
                                    </p:animEffect>
                                    <p:set>
                                      <p:cBhvr>
                                        <p:cTn id="11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8" grpId="3" animBg="1"/>
      <p:bldP spid="10" grpId="0" animBg="1"/>
      <p:bldP spid="10" grpId="1" animBg="1"/>
      <p:bldP spid="10" grpId="2" animBg="1"/>
      <p:bldP spid="13" grpId="0" animBg="1"/>
      <p:bldP spid="13" grpId="1"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D7A3A71-0434-4F86-AE39-663B9710ECDF}"/>
              </a:ext>
            </a:extLst>
          </p:cNvPr>
          <p:cNvSpPr>
            <a:spLocks noGrp="1"/>
          </p:cNvSpPr>
          <p:nvPr>
            <p:ph type="title"/>
          </p:nvPr>
        </p:nvSpPr>
        <p:spPr/>
        <p:txBody>
          <a:bodyPr/>
          <a:lstStyle/>
          <a:p>
            <a:r>
              <a:rPr lang="en-US" altLang="en-US" dirty="0">
                <a:latin typeface="Courier New" panose="02070309020205020404" pitchFamily="49" charset="0"/>
              </a:rPr>
              <a:t>Homework Assignment</a:t>
            </a:r>
            <a:endParaRPr lang="en-US" altLang="en-US" dirty="0"/>
          </a:p>
        </p:txBody>
      </p:sp>
      <p:sp>
        <p:nvSpPr>
          <p:cNvPr id="14338" name="Rectangle 3">
            <a:extLst>
              <a:ext uri="{FF2B5EF4-FFF2-40B4-BE49-F238E27FC236}">
                <a16:creationId xmlns:a16="http://schemas.microsoft.com/office/drawing/2014/main" id="{D840B42A-D41C-44B4-80B7-9306B249D694}"/>
              </a:ext>
            </a:extLst>
          </p:cNvPr>
          <p:cNvSpPr>
            <a:spLocks noGrp="1"/>
          </p:cNvSpPr>
          <p:nvPr>
            <p:ph type="body" idx="1"/>
          </p:nvPr>
        </p:nvSpPr>
        <p:spPr>
          <a:xfrm>
            <a:off x="228600" y="1371600"/>
            <a:ext cx="8382000" cy="5181600"/>
          </a:xfrm>
        </p:spPr>
        <p:txBody>
          <a:bodyPr/>
          <a:lstStyle/>
          <a:p>
            <a:pPr lvl="1">
              <a:tabLst>
                <a:tab pos="4572000" algn="l"/>
              </a:tabLst>
            </a:pPr>
            <a:r>
              <a:rPr lang="en-US" altLang="en-US" dirty="0">
                <a:latin typeface="Verdana (Body)"/>
              </a:rPr>
              <a:t>See the class website assignment page!</a:t>
            </a:r>
          </a:p>
          <a:p>
            <a:pPr lvl="1">
              <a:lnSpc>
                <a:spcPct val="200000"/>
              </a:lnSpc>
              <a:tabLst>
                <a:tab pos="4572000" algn="l"/>
              </a:tabLst>
            </a:pPr>
            <a:r>
              <a:rPr lang="en-US" altLang="en-US" dirty="0">
                <a:latin typeface="Verdana (Body)"/>
              </a:rPr>
              <a:t>Got a bunch of problems on Codingbat.org to do.</a:t>
            </a:r>
          </a:p>
          <a:p>
            <a:pPr lvl="1">
              <a:lnSpc>
                <a:spcPct val="200000"/>
              </a:lnSpc>
              <a:tabLst>
                <a:tab pos="4572000" algn="l"/>
              </a:tabLst>
            </a:pPr>
            <a:r>
              <a:rPr lang="en-US" altLang="en-US" dirty="0">
                <a:latin typeface="Verdana (Body)"/>
              </a:rPr>
              <a:t>Have fun!</a:t>
            </a:r>
          </a:p>
          <a:p>
            <a:pPr lvl="1">
              <a:lnSpc>
                <a:spcPct val="80000"/>
              </a:lnSpc>
              <a:buFontTx/>
              <a:buNone/>
              <a:tabLst>
                <a:tab pos="4572000" algn="l"/>
              </a:tabLst>
            </a:pPr>
            <a:endParaRPr lang="en-US" altLang="en-US" b="1" dirty="0">
              <a:latin typeface="Verdana (Bod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CC425FA-F3DB-417D-B980-D6AD21CEB043}"/>
              </a:ext>
            </a:extLst>
          </p:cNvPr>
          <p:cNvSpPr>
            <a:spLocks noGrp="1"/>
          </p:cNvSpPr>
          <p:nvPr>
            <p:ph type="ctrTitle"/>
          </p:nvPr>
        </p:nvSpPr>
        <p:spPr>
          <a:xfrm>
            <a:off x="609600" y="1219200"/>
            <a:ext cx="8001000" cy="1470025"/>
          </a:xfrm>
        </p:spPr>
        <p:txBody>
          <a:bodyPr/>
          <a:lstStyle/>
          <a:p>
            <a:pPr eaLnBrk="1" hangingPunct="1"/>
            <a:r>
              <a:rPr lang="en-US" altLang="en-US"/>
              <a:t>AP Unit 7 FRQ</a:t>
            </a:r>
          </a:p>
        </p:txBody>
      </p:sp>
      <p:sp>
        <p:nvSpPr>
          <p:cNvPr id="6147" name="Rectangle 3">
            <a:extLst>
              <a:ext uri="{FF2B5EF4-FFF2-40B4-BE49-F238E27FC236}">
                <a16:creationId xmlns:a16="http://schemas.microsoft.com/office/drawing/2014/main" id="{06D34FDC-1E6F-43BA-9A0A-7CA3F9CC1597}"/>
              </a:ext>
            </a:extLst>
          </p:cNvPr>
          <p:cNvSpPr>
            <a:spLocks noGrp="1"/>
          </p:cNvSpPr>
          <p:nvPr>
            <p:ph type="subTitle" idx="1"/>
          </p:nvPr>
        </p:nvSpPr>
        <p:spPr/>
        <p:txBody>
          <a:bodyPr/>
          <a:lstStyle/>
          <a:p>
            <a:pPr eaLnBrk="1" hangingPunct="1"/>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a:extLst>
              <a:ext uri="{FF2B5EF4-FFF2-40B4-BE49-F238E27FC236}">
                <a16:creationId xmlns:a16="http://schemas.microsoft.com/office/drawing/2014/main" id="{D142933F-4B7E-4901-9A3B-F0CBF5212423}"/>
              </a:ext>
            </a:extLst>
          </p:cNvPr>
          <p:cNvSpPr>
            <a:spLocks noChangeArrowheads="1"/>
          </p:cNvSpPr>
          <p:nvPr/>
        </p:nvSpPr>
        <p:spPr bwMode="auto">
          <a:xfrm>
            <a:off x="114300" y="685800"/>
            <a:ext cx="89154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pPr>
              <a:spcBef>
                <a:spcPts val="600"/>
              </a:spcBef>
              <a:spcAft>
                <a:spcPts val="600"/>
              </a:spcAft>
            </a:pPr>
            <a:r>
              <a:rPr lang="en-US" altLang="en-US" sz="1800" b="1" dirty="0">
                <a:solidFill>
                  <a:srgbClr val="333333"/>
                </a:solidFill>
                <a:latin typeface="Arial" panose="020B0604020202020204" pitchFamily="34" charset="0"/>
                <a:cs typeface="Arial" panose="020B0604020202020204" pitchFamily="34" charset="0"/>
              </a:rPr>
              <a:t>All AP FRQs start with a preamble similar to this:</a:t>
            </a:r>
          </a:p>
          <a:p>
            <a:pPr>
              <a:spcBef>
                <a:spcPts val="600"/>
              </a:spcBef>
              <a:spcAft>
                <a:spcPts val="600"/>
              </a:spcAft>
            </a:pPr>
            <a:r>
              <a:rPr lang="en-US" altLang="en-US" sz="1400" dirty="0">
                <a:solidFill>
                  <a:srgbClr val="333333"/>
                </a:solidFill>
                <a:latin typeface="Arial" panose="020B0604020202020204" pitchFamily="34" charset="0"/>
                <a:cs typeface="Arial" panose="020B0604020202020204" pitchFamily="34" charset="0"/>
              </a:rPr>
              <a:t>SHOW ALL YOUR WORK. REMEMBER THAT PROGRAM SEGMENTS ARE TO BE WRITTEN IN JAVA.</a:t>
            </a:r>
          </a:p>
          <a:p>
            <a:pPr>
              <a:spcBef>
                <a:spcPts val="600"/>
              </a:spcBef>
              <a:spcAft>
                <a:spcPts val="600"/>
              </a:spcAft>
            </a:pPr>
            <a:r>
              <a:rPr lang="en-US" altLang="en-US" sz="1400" dirty="0">
                <a:solidFill>
                  <a:srgbClr val="333333"/>
                </a:solidFill>
                <a:latin typeface="Arial" panose="020B0604020202020204" pitchFamily="34" charset="0"/>
                <a:cs typeface="Arial" panose="020B0604020202020204" pitchFamily="34" charset="0"/>
              </a:rPr>
              <a:t>Assume that the classes listed in the Java Quick Reference have been imported where appropriate.</a:t>
            </a:r>
          </a:p>
          <a:p>
            <a:pPr>
              <a:spcBef>
                <a:spcPts val="600"/>
              </a:spcBef>
              <a:spcAft>
                <a:spcPts val="600"/>
              </a:spcAft>
            </a:pPr>
            <a:r>
              <a:rPr lang="en-US" altLang="en-US" sz="1400" dirty="0">
                <a:solidFill>
                  <a:srgbClr val="333333"/>
                </a:solidFill>
                <a:latin typeface="Arial" panose="020B0604020202020204" pitchFamily="34" charset="0"/>
                <a:cs typeface="Arial" panose="020B0604020202020204" pitchFamily="34" charset="0"/>
              </a:rPr>
              <a:t>Unless otherwise noted in the question, assume that parameters in method calls are not null and that methods are called only when their preconditions are satisfied.</a:t>
            </a:r>
          </a:p>
          <a:p>
            <a:pPr>
              <a:spcBef>
                <a:spcPts val="600"/>
              </a:spcBef>
              <a:spcAft>
                <a:spcPts val="600"/>
              </a:spcAft>
            </a:pPr>
            <a:r>
              <a:rPr lang="en-US" altLang="en-US" sz="1400" dirty="0">
                <a:solidFill>
                  <a:srgbClr val="333333"/>
                </a:solidFill>
                <a:latin typeface="Arial" panose="020B0604020202020204" pitchFamily="34" charset="0"/>
                <a:cs typeface="Arial" panose="020B0604020202020204" pitchFamily="34" charset="0"/>
              </a:rPr>
              <a:t>In writing solutions for each question, you may use any of the accessible methods that are listed in classes defined in that question. Writing significant amounts of code that can be replaced by a call to one of these methods will not receive full credit.</a:t>
            </a:r>
          </a:p>
          <a:p>
            <a:pPr>
              <a:spcBef>
                <a:spcPts val="600"/>
              </a:spcBef>
              <a:spcAft>
                <a:spcPts val="600"/>
              </a:spcAft>
            </a:pPr>
            <a:endParaRPr lang="en-US" altLang="en-US" sz="1400" dirty="0">
              <a:solidFill>
                <a:srgbClr val="333333"/>
              </a:solidFill>
              <a:latin typeface="Courier New" panose="02070309020205020404" pitchFamily="49" charset="0"/>
            </a:endParaRPr>
          </a:p>
        </p:txBody>
      </p:sp>
      <p:sp>
        <p:nvSpPr>
          <p:cNvPr id="2" name="TextBox 1">
            <a:extLst>
              <a:ext uri="{FF2B5EF4-FFF2-40B4-BE49-F238E27FC236}">
                <a16:creationId xmlns:a16="http://schemas.microsoft.com/office/drawing/2014/main" id="{DDD58256-7689-4C46-A5C5-7B12E0CC092A}"/>
              </a:ext>
            </a:extLst>
          </p:cNvPr>
          <p:cNvSpPr txBox="1"/>
          <p:nvPr/>
        </p:nvSpPr>
        <p:spPr>
          <a:xfrm>
            <a:off x="1066800" y="3733800"/>
            <a:ext cx="5029200" cy="783193"/>
          </a:xfrm>
          <a:prstGeom prst="roundRect">
            <a:avLst/>
          </a:prstGeom>
          <a:solidFill>
            <a:schemeClr val="bg1">
              <a:lumMod val="85000"/>
            </a:schemeClr>
          </a:solidFill>
          <a:ln>
            <a:solidFill>
              <a:schemeClr val="bg1">
                <a:lumMod val="65000"/>
              </a:schemeClr>
            </a:solidFill>
          </a:ln>
          <a:effectLst>
            <a:outerShdw blurRad="50800" dist="38100" dir="2700000" algn="tl" rotWithShape="0">
              <a:prstClr val="black">
                <a:alpha val="40000"/>
              </a:prstClr>
            </a:outerShdw>
          </a:effectLst>
        </p:spPr>
        <p:txBody>
          <a:bodyPr wrap="square" rtlCol="0">
            <a:spAutoFit/>
          </a:bodyPr>
          <a:lstStyle/>
          <a:p>
            <a:r>
              <a:rPr lang="en-US" dirty="0"/>
              <a:t>It is worth glancing at to make sure there is nothing new or unusual.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0">
                                            <p:txEl>
                                              <p:pRg st="1" end="1"/>
                                            </p:txEl>
                                          </p:spTgt>
                                        </p:tgtEl>
                                        <p:attrNameLst>
                                          <p:attrName>style.visibility</p:attrName>
                                        </p:attrNameLst>
                                      </p:cBhvr>
                                      <p:to>
                                        <p:strVal val="visible"/>
                                      </p:to>
                                    </p:set>
                                    <p:animEffect transition="in" filter="fade">
                                      <p:cBhvr>
                                        <p:cTn id="7" dur="500"/>
                                        <p:tgtEl>
                                          <p:spTgt spid="7170">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170">
                                            <p:txEl>
                                              <p:pRg st="2" end="2"/>
                                            </p:txEl>
                                          </p:spTgt>
                                        </p:tgtEl>
                                        <p:attrNameLst>
                                          <p:attrName>style.visibility</p:attrName>
                                        </p:attrNameLst>
                                      </p:cBhvr>
                                      <p:to>
                                        <p:strVal val="visible"/>
                                      </p:to>
                                    </p:set>
                                    <p:animEffect transition="in" filter="fade">
                                      <p:cBhvr>
                                        <p:cTn id="10" dur="500"/>
                                        <p:tgtEl>
                                          <p:spTgt spid="7170">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170">
                                            <p:txEl>
                                              <p:pRg st="3" end="3"/>
                                            </p:txEl>
                                          </p:spTgt>
                                        </p:tgtEl>
                                        <p:attrNameLst>
                                          <p:attrName>style.visibility</p:attrName>
                                        </p:attrNameLst>
                                      </p:cBhvr>
                                      <p:to>
                                        <p:strVal val="visible"/>
                                      </p:to>
                                    </p:set>
                                    <p:animEffect transition="in" filter="fade">
                                      <p:cBhvr>
                                        <p:cTn id="13" dur="500"/>
                                        <p:tgtEl>
                                          <p:spTgt spid="7170">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170">
                                            <p:txEl>
                                              <p:pRg st="4" end="4"/>
                                            </p:txEl>
                                          </p:spTgt>
                                        </p:tgtEl>
                                        <p:attrNameLst>
                                          <p:attrName>style.visibility</p:attrName>
                                        </p:attrNameLst>
                                      </p:cBhvr>
                                      <p:to>
                                        <p:strVal val="visible"/>
                                      </p:to>
                                    </p:set>
                                    <p:animEffect transition="in" filter="fade">
                                      <p:cBhvr>
                                        <p:cTn id="16" dur="500"/>
                                        <p:tgtEl>
                                          <p:spTgt spid="7170">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F9B1311-C416-4FAD-BE06-503A19B1CF8F}"/>
              </a:ext>
            </a:extLst>
          </p:cNvPr>
          <p:cNvSpPr/>
          <p:nvPr/>
        </p:nvSpPr>
        <p:spPr>
          <a:xfrm>
            <a:off x="152400" y="1868487"/>
            <a:ext cx="8801100" cy="4191000"/>
          </a:xfrm>
          <a:prstGeom prst="rect">
            <a:avLst/>
          </a:prstGeom>
          <a:solidFill>
            <a:schemeClr val="bg1">
              <a:lumMod val="9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Rectangle 2">
            <a:extLst>
              <a:ext uri="{FF2B5EF4-FFF2-40B4-BE49-F238E27FC236}">
                <a16:creationId xmlns:a16="http://schemas.microsoft.com/office/drawing/2014/main" id="{DB198368-CEED-4143-827E-60741B1CAE43}"/>
              </a:ext>
            </a:extLst>
          </p:cNvPr>
          <p:cNvSpPr/>
          <p:nvPr/>
        </p:nvSpPr>
        <p:spPr>
          <a:xfrm>
            <a:off x="5067300" y="1258887"/>
            <a:ext cx="3810000" cy="200025"/>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ectangle 3">
            <a:extLst>
              <a:ext uri="{FF2B5EF4-FFF2-40B4-BE49-F238E27FC236}">
                <a16:creationId xmlns:a16="http://schemas.microsoft.com/office/drawing/2014/main" id="{3BCEECBF-E5B1-45B5-8AC4-6DB521B0B374}"/>
              </a:ext>
            </a:extLst>
          </p:cNvPr>
          <p:cNvSpPr/>
          <p:nvPr/>
        </p:nvSpPr>
        <p:spPr>
          <a:xfrm>
            <a:off x="152400" y="1439862"/>
            <a:ext cx="647700" cy="200025"/>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D480A370-B85C-4D11-B8DE-AECFF307E917}"/>
              </a:ext>
            </a:extLst>
          </p:cNvPr>
          <p:cNvSpPr/>
          <p:nvPr/>
        </p:nvSpPr>
        <p:spPr>
          <a:xfrm>
            <a:off x="676275" y="1439862"/>
            <a:ext cx="5076825" cy="20955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16887A12-0355-4C54-B0FB-24E6AACB7148}"/>
              </a:ext>
            </a:extLst>
          </p:cNvPr>
          <p:cNvSpPr/>
          <p:nvPr/>
        </p:nvSpPr>
        <p:spPr>
          <a:xfrm>
            <a:off x="5715000" y="1439862"/>
            <a:ext cx="3314700" cy="200025"/>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a:extLst>
              <a:ext uri="{FF2B5EF4-FFF2-40B4-BE49-F238E27FC236}">
                <a16:creationId xmlns:a16="http://schemas.microsoft.com/office/drawing/2014/main" id="{C97F64D7-0A6C-4292-9ADE-F890FC579B59}"/>
              </a:ext>
            </a:extLst>
          </p:cNvPr>
          <p:cNvSpPr/>
          <p:nvPr/>
        </p:nvSpPr>
        <p:spPr>
          <a:xfrm>
            <a:off x="152400" y="1630362"/>
            <a:ext cx="1562100" cy="200025"/>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a:extLst>
              <a:ext uri="{FF2B5EF4-FFF2-40B4-BE49-F238E27FC236}">
                <a16:creationId xmlns:a16="http://schemas.microsoft.com/office/drawing/2014/main" id="{B6A89DD8-EA20-4969-8442-15BB43523AB4}"/>
              </a:ext>
            </a:extLst>
          </p:cNvPr>
          <p:cNvSpPr/>
          <p:nvPr/>
        </p:nvSpPr>
        <p:spPr>
          <a:xfrm>
            <a:off x="419100" y="2630487"/>
            <a:ext cx="3886200" cy="200025"/>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a:extLst>
              <a:ext uri="{FF2B5EF4-FFF2-40B4-BE49-F238E27FC236}">
                <a16:creationId xmlns:a16="http://schemas.microsoft.com/office/drawing/2014/main" id="{3A7F14AA-DF01-4B50-975B-0B9FCEA407CA}"/>
              </a:ext>
            </a:extLst>
          </p:cNvPr>
          <p:cNvSpPr/>
          <p:nvPr/>
        </p:nvSpPr>
        <p:spPr>
          <a:xfrm>
            <a:off x="419100" y="2935287"/>
            <a:ext cx="6248400" cy="121920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a:extLst>
              <a:ext uri="{FF2B5EF4-FFF2-40B4-BE49-F238E27FC236}">
                <a16:creationId xmlns:a16="http://schemas.microsoft.com/office/drawing/2014/main" id="{E31A3939-7115-43B9-B770-B31B4C6BE499}"/>
              </a:ext>
            </a:extLst>
          </p:cNvPr>
          <p:cNvSpPr/>
          <p:nvPr/>
        </p:nvSpPr>
        <p:spPr>
          <a:xfrm>
            <a:off x="419100" y="4230687"/>
            <a:ext cx="6248400" cy="64770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a:extLst>
              <a:ext uri="{FF2B5EF4-FFF2-40B4-BE49-F238E27FC236}">
                <a16:creationId xmlns:a16="http://schemas.microsoft.com/office/drawing/2014/main" id="{74D5D2A7-5AE5-4B4C-B9A4-D39017E7DB92}"/>
              </a:ext>
            </a:extLst>
          </p:cNvPr>
          <p:cNvSpPr/>
          <p:nvPr/>
        </p:nvSpPr>
        <p:spPr>
          <a:xfrm>
            <a:off x="419100" y="4954587"/>
            <a:ext cx="8534400" cy="87630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a:extLst>
              <a:ext uri="{FF2B5EF4-FFF2-40B4-BE49-F238E27FC236}">
                <a16:creationId xmlns:a16="http://schemas.microsoft.com/office/drawing/2014/main" id="{6117EF6D-4DD5-41C2-8ABF-7C6DB82FE63B}"/>
              </a:ext>
            </a:extLst>
          </p:cNvPr>
          <p:cNvSpPr/>
          <p:nvPr/>
        </p:nvSpPr>
        <p:spPr>
          <a:xfrm>
            <a:off x="676275" y="3889375"/>
            <a:ext cx="3324225" cy="236537"/>
          </a:xfrm>
          <a:prstGeom prst="rect">
            <a:avLst/>
          </a:prstGeom>
          <a:solidFill>
            <a:schemeClr val="bg2">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a:extLst>
              <a:ext uri="{FF2B5EF4-FFF2-40B4-BE49-F238E27FC236}">
                <a16:creationId xmlns:a16="http://schemas.microsoft.com/office/drawing/2014/main" id="{D60EAF71-82D0-4EEF-AEA4-66DD52F2F907}"/>
              </a:ext>
            </a:extLst>
          </p:cNvPr>
          <p:cNvSpPr/>
          <p:nvPr/>
        </p:nvSpPr>
        <p:spPr>
          <a:xfrm>
            <a:off x="676275" y="5530850"/>
            <a:ext cx="3324225" cy="238125"/>
          </a:xfrm>
          <a:prstGeom prst="rect">
            <a:avLst/>
          </a:prstGeom>
          <a:solidFill>
            <a:schemeClr val="bg2">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a:extLst>
              <a:ext uri="{FF2B5EF4-FFF2-40B4-BE49-F238E27FC236}">
                <a16:creationId xmlns:a16="http://schemas.microsoft.com/office/drawing/2014/main" id="{585E0FF6-F493-40ED-A295-967FC6CDC9C5}"/>
              </a:ext>
            </a:extLst>
          </p:cNvPr>
          <p:cNvSpPr/>
          <p:nvPr/>
        </p:nvSpPr>
        <p:spPr>
          <a:xfrm>
            <a:off x="676275" y="4611687"/>
            <a:ext cx="2867025" cy="236538"/>
          </a:xfrm>
          <a:prstGeom prst="rect">
            <a:avLst/>
          </a:prstGeom>
          <a:solidFill>
            <a:schemeClr val="bg2">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a:extLst>
              <a:ext uri="{FF2B5EF4-FFF2-40B4-BE49-F238E27FC236}">
                <a16:creationId xmlns:a16="http://schemas.microsoft.com/office/drawing/2014/main" id="{0807C009-F094-4FD6-A878-7BF1BF6A95DE}"/>
              </a:ext>
            </a:extLst>
          </p:cNvPr>
          <p:cNvSpPr/>
          <p:nvPr/>
        </p:nvSpPr>
        <p:spPr>
          <a:xfrm>
            <a:off x="676275" y="3189287"/>
            <a:ext cx="5915025" cy="355600"/>
          </a:xfrm>
          <a:prstGeom prst="rect">
            <a:avLst/>
          </a:prstGeom>
          <a:solidFill>
            <a:schemeClr val="bg2">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18" name="Rectangle 1">
            <a:extLst>
              <a:ext uri="{FF2B5EF4-FFF2-40B4-BE49-F238E27FC236}">
                <a16:creationId xmlns:a16="http://schemas.microsoft.com/office/drawing/2014/main" id="{EB0977D2-C46D-4A63-923F-F6F281318A75}"/>
              </a:ext>
            </a:extLst>
          </p:cNvPr>
          <p:cNvSpPr>
            <a:spLocks noChangeArrowheads="1"/>
          </p:cNvSpPr>
          <p:nvPr/>
        </p:nvSpPr>
        <p:spPr bwMode="auto">
          <a:xfrm>
            <a:off x="152400" y="801687"/>
            <a:ext cx="8953500" cy="537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pPr>
              <a:spcBef>
                <a:spcPts val="600"/>
              </a:spcBef>
              <a:spcAft>
                <a:spcPts val="600"/>
              </a:spcAft>
            </a:pPr>
            <a:r>
              <a:rPr lang="en-US" altLang="en-US" sz="1800" b="1" dirty="0">
                <a:solidFill>
                  <a:srgbClr val="333333"/>
                </a:solidFill>
                <a:latin typeface="Arial" panose="020B0604020202020204" pitchFamily="34" charset="0"/>
                <a:cs typeface="Arial" panose="020B0604020202020204" pitchFamily="34" charset="0"/>
              </a:rPr>
              <a:t>They will then introduce the problem</a:t>
            </a:r>
          </a:p>
          <a:p>
            <a:pPr>
              <a:spcBef>
                <a:spcPts val="600"/>
              </a:spcBef>
              <a:spcAft>
                <a:spcPts val="600"/>
              </a:spcAft>
            </a:pPr>
            <a:r>
              <a:rPr lang="en-US" altLang="en-US" sz="1200" dirty="0">
                <a:solidFill>
                  <a:srgbClr val="333333"/>
                </a:solidFill>
                <a:latin typeface="Arial" panose="020B0604020202020204" pitchFamily="34" charset="0"/>
                <a:cs typeface="Arial" panose="020B0604020202020204" pitchFamily="34" charset="0"/>
              </a:rPr>
              <a:t>This question involves the creation of user names for an online system.  A user name is created based on a user’s first and last names. A new user name cannot be a duplicate of a user name already assigned. You will write the constructor and one method of the </a:t>
            </a:r>
            <a:r>
              <a:rPr lang="en-US" altLang="en-US" sz="1200" dirty="0" err="1">
                <a:solidFill>
                  <a:srgbClr val="333333"/>
                </a:solidFill>
                <a:latin typeface="Arial" panose="020B0604020202020204" pitchFamily="34" charset="0"/>
                <a:cs typeface="Arial" panose="020B0604020202020204" pitchFamily="34" charset="0"/>
              </a:rPr>
              <a:t>UserName</a:t>
            </a:r>
            <a:r>
              <a:rPr lang="en-US" altLang="en-US" sz="1200" dirty="0">
                <a:solidFill>
                  <a:srgbClr val="333333"/>
                </a:solidFill>
                <a:latin typeface="Arial" panose="020B0604020202020204" pitchFamily="34" charset="0"/>
                <a:cs typeface="Arial" panose="020B0604020202020204" pitchFamily="34" charset="0"/>
              </a:rPr>
              <a:t> class. A partial declaration of the </a:t>
            </a:r>
            <a:r>
              <a:rPr lang="en-US" altLang="en-US" sz="1200" dirty="0" err="1">
                <a:solidFill>
                  <a:srgbClr val="333333"/>
                </a:solidFill>
                <a:latin typeface="Arial" panose="020B0604020202020204" pitchFamily="34" charset="0"/>
                <a:cs typeface="Arial" panose="020B0604020202020204" pitchFamily="34" charset="0"/>
              </a:rPr>
              <a:t>UserName</a:t>
            </a:r>
            <a:r>
              <a:rPr lang="en-US" altLang="en-US" sz="1200" dirty="0">
                <a:solidFill>
                  <a:srgbClr val="333333"/>
                </a:solidFill>
                <a:latin typeface="Arial" panose="020B0604020202020204" pitchFamily="34" charset="0"/>
                <a:cs typeface="Arial" panose="020B0604020202020204" pitchFamily="34" charset="0"/>
              </a:rPr>
              <a:t> class is shown below.</a:t>
            </a:r>
          </a:p>
          <a:p>
            <a:r>
              <a:rPr lang="en-US" altLang="en-US" sz="1200" dirty="0">
                <a:solidFill>
                  <a:srgbClr val="333333"/>
                </a:solidFill>
                <a:latin typeface="Courier New" panose="02070309020205020404" pitchFamily="49" charset="0"/>
              </a:rPr>
              <a:t>public class </a:t>
            </a:r>
            <a:r>
              <a:rPr lang="en-US" altLang="en-US" sz="1200" dirty="0" err="1">
                <a:solidFill>
                  <a:srgbClr val="333333"/>
                </a:solidFill>
                <a:latin typeface="Courier New" panose="02070309020205020404" pitchFamily="49" charset="0"/>
              </a:rPr>
              <a:t>UserName</a:t>
            </a:r>
            <a:endParaRPr lang="en-US" altLang="en-US" sz="1200" dirty="0">
              <a:solidFill>
                <a:srgbClr val="333333"/>
              </a:solidFill>
              <a:latin typeface="Courier New" panose="02070309020205020404" pitchFamily="49" charset="0"/>
            </a:endParaRPr>
          </a:p>
          <a:p>
            <a:r>
              <a:rPr lang="en-US" altLang="en-US" sz="1200" dirty="0">
                <a:solidFill>
                  <a:srgbClr val="333333"/>
                </a:solidFill>
                <a:latin typeface="Courier New" panose="02070309020205020404" pitchFamily="49" charset="0"/>
              </a:rPr>
              <a:t>{</a:t>
            </a:r>
          </a:p>
          <a:p>
            <a:r>
              <a:rPr lang="en-US" altLang="en-US" sz="1200" dirty="0">
                <a:solidFill>
                  <a:srgbClr val="333333"/>
                </a:solidFill>
                <a:latin typeface="Courier New" panose="02070309020205020404" pitchFamily="49" charset="0"/>
              </a:rPr>
              <a:t>   // The list of possible user names, based on a user’s first and last names and initialized     </a:t>
            </a:r>
          </a:p>
          <a:p>
            <a:r>
              <a:rPr lang="en-US" altLang="en-US" sz="1200" dirty="0">
                <a:solidFill>
                  <a:srgbClr val="333333"/>
                </a:solidFill>
                <a:latin typeface="Courier New" panose="02070309020205020404" pitchFamily="49" charset="0"/>
              </a:rPr>
              <a:t>   // by the constructor.</a:t>
            </a:r>
          </a:p>
          <a:p>
            <a:r>
              <a:rPr lang="en-US" altLang="en-US" sz="1200" dirty="0">
                <a:solidFill>
                  <a:srgbClr val="333333"/>
                </a:solidFill>
                <a:latin typeface="Courier New" panose="02070309020205020404" pitchFamily="49" charset="0"/>
              </a:rPr>
              <a:t>   private </a:t>
            </a:r>
            <a:r>
              <a:rPr lang="en-US" altLang="en-US" sz="1200" dirty="0" err="1">
                <a:solidFill>
                  <a:srgbClr val="333333"/>
                </a:solidFill>
                <a:latin typeface="Courier New" panose="02070309020205020404" pitchFamily="49" charset="0"/>
              </a:rPr>
              <a:t>ArrayList</a:t>
            </a:r>
            <a:r>
              <a:rPr lang="en-US" altLang="en-US" sz="1200" dirty="0">
                <a:solidFill>
                  <a:srgbClr val="333333"/>
                </a:solidFill>
                <a:latin typeface="Courier New" panose="02070309020205020404" pitchFamily="49" charset="0"/>
              </a:rPr>
              <a:t>&lt;String&gt; </a:t>
            </a:r>
            <a:r>
              <a:rPr lang="en-US" altLang="en-US" sz="1200" dirty="0" err="1">
                <a:solidFill>
                  <a:srgbClr val="333333"/>
                </a:solidFill>
                <a:latin typeface="Courier New" panose="02070309020205020404" pitchFamily="49" charset="0"/>
              </a:rPr>
              <a:t>possibleNames</a:t>
            </a:r>
            <a:r>
              <a:rPr lang="en-US" altLang="en-US" sz="1200" dirty="0">
                <a:solidFill>
                  <a:srgbClr val="333333"/>
                </a:solidFill>
                <a:latin typeface="Courier New" panose="02070309020205020404" pitchFamily="49" charset="0"/>
              </a:rPr>
              <a:t>;</a:t>
            </a:r>
          </a:p>
          <a:p>
            <a:r>
              <a:rPr lang="en-US" altLang="en-US" sz="1200" dirty="0">
                <a:solidFill>
                  <a:srgbClr val="333333"/>
                </a:solidFill>
                <a:latin typeface="Courier New" panose="02070309020205020404" pitchFamily="49" charset="0"/>
              </a:rPr>
              <a:t> </a:t>
            </a:r>
          </a:p>
          <a:p>
            <a:r>
              <a:rPr lang="en-US" altLang="en-US" sz="1200" dirty="0">
                <a:solidFill>
                  <a:srgbClr val="333333"/>
                </a:solidFill>
                <a:latin typeface="Courier New" panose="02070309020205020404" pitchFamily="49" charset="0"/>
              </a:rPr>
              <a:t>   /** Constructs a </a:t>
            </a:r>
            <a:r>
              <a:rPr lang="en-US" altLang="en-US" sz="1200" dirty="0" err="1">
                <a:solidFill>
                  <a:srgbClr val="333333"/>
                </a:solidFill>
                <a:latin typeface="Courier New" panose="02070309020205020404" pitchFamily="49" charset="0"/>
              </a:rPr>
              <a:t>UserName</a:t>
            </a:r>
            <a:r>
              <a:rPr lang="en-US" altLang="en-US" sz="1200" dirty="0">
                <a:solidFill>
                  <a:srgbClr val="333333"/>
                </a:solidFill>
                <a:latin typeface="Courier New" panose="02070309020205020404" pitchFamily="49" charset="0"/>
              </a:rPr>
              <a:t> object as described in part (a).</a:t>
            </a:r>
          </a:p>
          <a:p>
            <a:r>
              <a:rPr lang="en-US" altLang="en-US" sz="1200" dirty="0">
                <a:solidFill>
                  <a:srgbClr val="333333"/>
                </a:solidFill>
                <a:latin typeface="Courier New" panose="02070309020205020404" pitchFamily="49" charset="0"/>
              </a:rPr>
              <a:t>   * </a:t>
            </a:r>
            <a:r>
              <a:rPr lang="en-US" altLang="en-US" sz="1200" b="1" dirty="0">
                <a:solidFill>
                  <a:srgbClr val="333333"/>
                </a:solidFill>
                <a:latin typeface="Courier New" panose="02070309020205020404" pitchFamily="49" charset="0"/>
              </a:rPr>
              <a:t>Precondition:</a:t>
            </a:r>
            <a:r>
              <a:rPr lang="en-US" altLang="en-US" sz="1200" dirty="0">
                <a:solidFill>
                  <a:srgbClr val="333333"/>
                </a:solidFill>
                <a:latin typeface="Courier New" panose="02070309020205020404" pitchFamily="49" charset="0"/>
              </a:rPr>
              <a:t> </a:t>
            </a:r>
            <a:r>
              <a:rPr lang="en-US" altLang="en-US" sz="1200" dirty="0" err="1">
                <a:solidFill>
                  <a:srgbClr val="333333"/>
                </a:solidFill>
                <a:latin typeface="Courier New" panose="02070309020205020404" pitchFamily="49" charset="0"/>
              </a:rPr>
              <a:t>firstName</a:t>
            </a:r>
            <a:r>
              <a:rPr lang="en-US" altLang="en-US" sz="1200" dirty="0">
                <a:solidFill>
                  <a:srgbClr val="333333"/>
                </a:solidFill>
                <a:latin typeface="Courier New" panose="02070309020205020404" pitchFamily="49" charset="0"/>
              </a:rPr>
              <a:t> and </a:t>
            </a:r>
            <a:r>
              <a:rPr lang="en-US" altLang="en-US" sz="1200" dirty="0" err="1">
                <a:solidFill>
                  <a:srgbClr val="333333"/>
                </a:solidFill>
                <a:latin typeface="Courier New" panose="02070309020205020404" pitchFamily="49" charset="0"/>
              </a:rPr>
              <a:t>lastName</a:t>
            </a:r>
            <a:r>
              <a:rPr lang="en-US" altLang="en-US" sz="1200" dirty="0">
                <a:solidFill>
                  <a:srgbClr val="333333"/>
                </a:solidFill>
                <a:latin typeface="Courier New" panose="02070309020205020404" pitchFamily="49" charset="0"/>
              </a:rPr>
              <a:t> have length greater than 0</a:t>
            </a:r>
          </a:p>
          <a:p>
            <a:r>
              <a:rPr lang="en-US" altLang="en-US" sz="1200" dirty="0">
                <a:solidFill>
                  <a:srgbClr val="333333"/>
                </a:solidFill>
                <a:latin typeface="Courier New" panose="02070309020205020404" pitchFamily="49" charset="0"/>
              </a:rPr>
              <a:t>   * and contain only uppercase and lowercase letters.</a:t>
            </a:r>
          </a:p>
          <a:p>
            <a:r>
              <a:rPr lang="en-US" altLang="en-US" sz="1200" dirty="0">
                <a:solidFill>
                  <a:srgbClr val="333333"/>
                </a:solidFill>
                <a:latin typeface="Courier New" panose="02070309020205020404" pitchFamily="49" charset="0"/>
              </a:rPr>
              <a:t>   */</a:t>
            </a:r>
          </a:p>
          <a:p>
            <a:r>
              <a:rPr lang="en-US" altLang="en-US" sz="1200" dirty="0">
                <a:solidFill>
                  <a:srgbClr val="333333"/>
                </a:solidFill>
                <a:latin typeface="Courier New" panose="02070309020205020404" pitchFamily="49" charset="0"/>
              </a:rPr>
              <a:t>   public </a:t>
            </a:r>
            <a:r>
              <a:rPr lang="en-US" altLang="en-US" sz="1200" dirty="0" err="1">
                <a:solidFill>
                  <a:srgbClr val="333333"/>
                </a:solidFill>
                <a:latin typeface="Courier New" panose="02070309020205020404" pitchFamily="49" charset="0"/>
              </a:rPr>
              <a:t>UserName</a:t>
            </a:r>
            <a:r>
              <a:rPr lang="en-US" altLang="en-US" sz="1200" dirty="0">
                <a:solidFill>
                  <a:srgbClr val="333333"/>
                </a:solidFill>
                <a:latin typeface="Courier New" panose="02070309020205020404" pitchFamily="49" charset="0"/>
              </a:rPr>
              <a:t>(String </a:t>
            </a:r>
            <a:r>
              <a:rPr lang="en-US" altLang="en-US" sz="1200" dirty="0" err="1">
                <a:solidFill>
                  <a:srgbClr val="333333"/>
                </a:solidFill>
                <a:latin typeface="Courier New" panose="02070309020205020404" pitchFamily="49" charset="0"/>
              </a:rPr>
              <a:t>firstName</a:t>
            </a:r>
            <a:r>
              <a:rPr lang="en-US" altLang="en-US" sz="1200" dirty="0">
                <a:solidFill>
                  <a:srgbClr val="333333"/>
                </a:solidFill>
                <a:latin typeface="Courier New" panose="02070309020205020404" pitchFamily="49" charset="0"/>
              </a:rPr>
              <a:t>, String </a:t>
            </a:r>
            <a:r>
              <a:rPr lang="en-US" altLang="en-US" sz="1200" dirty="0" err="1">
                <a:solidFill>
                  <a:srgbClr val="333333"/>
                </a:solidFill>
                <a:latin typeface="Courier New" panose="02070309020205020404" pitchFamily="49" charset="0"/>
              </a:rPr>
              <a:t>lastName</a:t>
            </a:r>
            <a:r>
              <a:rPr lang="en-US" altLang="en-US" sz="1200" dirty="0">
                <a:solidFill>
                  <a:srgbClr val="333333"/>
                </a:solidFill>
                <a:latin typeface="Courier New" panose="02070309020205020404" pitchFamily="49" charset="0"/>
              </a:rPr>
              <a:t>)</a:t>
            </a:r>
          </a:p>
          <a:p>
            <a:r>
              <a:rPr lang="en-US" altLang="en-US" sz="1200" dirty="0">
                <a:solidFill>
                  <a:srgbClr val="333333"/>
                </a:solidFill>
                <a:latin typeface="Courier New" panose="02070309020205020404" pitchFamily="49" charset="0"/>
              </a:rPr>
              <a:t>   { /* to be implemented in part (a) */ }</a:t>
            </a:r>
          </a:p>
          <a:p>
            <a:r>
              <a:rPr lang="en-US" altLang="en-US" sz="1200" dirty="0">
                <a:solidFill>
                  <a:srgbClr val="333333"/>
                </a:solidFill>
                <a:latin typeface="Courier New" panose="02070309020205020404" pitchFamily="49" charset="0"/>
              </a:rPr>
              <a:t> </a:t>
            </a:r>
          </a:p>
          <a:p>
            <a:r>
              <a:rPr lang="en-US" altLang="en-US" sz="1200" dirty="0">
                <a:solidFill>
                  <a:srgbClr val="333333"/>
                </a:solidFill>
                <a:latin typeface="Courier New" panose="02070309020205020404" pitchFamily="49" charset="0"/>
              </a:rPr>
              <a:t>   /** Returns true if </a:t>
            </a:r>
            <a:r>
              <a:rPr lang="en-US" altLang="en-US" sz="1200" dirty="0" err="1">
                <a:solidFill>
                  <a:srgbClr val="333333"/>
                </a:solidFill>
                <a:latin typeface="Courier New" panose="02070309020205020404" pitchFamily="49" charset="0"/>
              </a:rPr>
              <a:t>arr</a:t>
            </a:r>
            <a:r>
              <a:rPr lang="en-US" altLang="en-US" sz="1200" dirty="0">
                <a:solidFill>
                  <a:srgbClr val="333333"/>
                </a:solidFill>
                <a:latin typeface="Courier New" panose="02070309020205020404" pitchFamily="49" charset="0"/>
              </a:rPr>
              <a:t> contains name, and false otherwise. */</a:t>
            </a:r>
          </a:p>
          <a:p>
            <a:r>
              <a:rPr lang="en-US" altLang="en-US" sz="1200" dirty="0">
                <a:solidFill>
                  <a:srgbClr val="333333"/>
                </a:solidFill>
                <a:latin typeface="Courier New" panose="02070309020205020404" pitchFamily="49" charset="0"/>
              </a:rPr>
              <a:t>   public </a:t>
            </a:r>
            <a:r>
              <a:rPr lang="en-US" altLang="en-US" sz="1200" dirty="0" err="1">
                <a:solidFill>
                  <a:srgbClr val="333333"/>
                </a:solidFill>
                <a:latin typeface="Courier New" panose="02070309020205020404" pitchFamily="49" charset="0"/>
              </a:rPr>
              <a:t>boolean</a:t>
            </a:r>
            <a:r>
              <a:rPr lang="en-US" altLang="en-US" sz="1200" dirty="0">
                <a:solidFill>
                  <a:srgbClr val="333333"/>
                </a:solidFill>
                <a:latin typeface="Courier New" panose="02070309020205020404" pitchFamily="49" charset="0"/>
              </a:rPr>
              <a:t> </a:t>
            </a:r>
            <a:r>
              <a:rPr lang="en-US" altLang="en-US" sz="1200" dirty="0" err="1">
                <a:solidFill>
                  <a:srgbClr val="333333"/>
                </a:solidFill>
                <a:latin typeface="Courier New" panose="02070309020205020404" pitchFamily="49" charset="0"/>
              </a:rPr>
              <a:t>isUsed</a:t>
            </a:r>
            <a:r>
              <a:rPr lang="en-US" altLang="en-US" sz="1200" dirty="0">
                <a:solidFill>
                  <a:srgbClr val="333333"/>
                </a:solidFill>
                <a:latin typeface="Courier New" panose="02070309020205020404" pitchFamily="49" charset="0"/>
              </a:rPr>
              <a:t>(String name, String[] </a:t>
            </a:r>
            <a:r>
              <a:rPr lang="en-US" altLang="en-US" sz="1200" dirty="0" err="1">
                <a:solidFill>
                  <a:srgbClr val="333333"/>
                </a:solidFill>
                <a:latin typeface="Courier New" panose="02070309020205020404" pitchFamily="49" charset="0"/>
              </a:rPr>
              <a:t>arr</a:t>
            </a:r>
            <a:r>
              <a:rPr lang="en-US" altLang="en-US" sz="1200" dirty="0">
                <a:solidFill>
                  <a:srgbClr val="333333"/>
                </a:solidFill>
                <a:latin typeface="Courier New" panose="02070309020205020404" pitchFamily="49" charset="0"/>
              </a:rPr>
              <a:t>)</a:t>
            </a:r>
          </a:p>
          <a:p>
            <a:r>
              <a:rPr lang="en-US" altLang="en-US" sz="1200" dirty="0">
                <a:solidFill>
                  <a:srgbClr val="333333"/>
                </a:solidFill>
                <a:latin typeface="Courier New" panose="02070309020205020404" pitchFamily="49" charset="0"/>
              </a:rPr>
              <a:t>   { /* implementation not shown */ }</a:t>
            </a:r>
          </a:p>
          <a:p>
            <a:r>
              <a:rPr lang="en-US" altLang="en-US" sz="1200" dirty="0">
                <a:solidFill>
                  <a:srgbClr val="333333"/>
                </a:solidFill>
                <a:latin typeface="Courier New" panose="02070309020205020404" pitchFamily="49" charset="0"/>
              </a:rPr>
              <a:t> </a:t>
            </a:r>
          </a:p>
          <a:p>
            <a:r>
              <a:rPr lang="en-US" altLang="en-US" sz="1200" dirty="0">
                <a:solidFill>
                  <a:srgbClr val="333333"/>
                </a:solidFill>
                <a:latin typeface="Courier New" panose="02070309020205020404" pitchFamily="49" charset="0"/>
              </a:rPr>
              <a:t>   /** Removes strings from </a:t>
            </a:r>
            <a:r>
              <a:rPr lang="en-US" altLang="en-US" sz="1200" dirty="0" err="1">
                <a:solidFill>
                  <a:srgbClr val="333333"/>
                </a:solidFill>
                <a:latin typeface="Courier New" panose="02070309020205020404" pitchFamily="49" charset="0"/>
              </a:rPr>
              <a:t>possibleNames</a:t>
            </a:r>
            <a:r>
              <a:rPr lang="en-US" altLang="en-US" sz="1200" dirty="0">
                <a:solidFill>
                  <a:srgbClr val="333333"/>
                </a:solidFill>
                <a:latin typeface="Courier New" panose="02070309020205020404" pitchFamily="49" charset="0"/>
              </a:rPr>
              <a:t> that are found in </a:t>
            </a:r>
            <a:r>
              <a:rPr lang="en-US" altLang="en-US" sz="1200" dirty="0" err="1">
                <a:solidFill>
                  <a:srgbClr val="333333"/>
                </a:solidFill>
                <a:latin typeface="Courier New" panose="02070309020205020404" pitchFamily="49" charset="0"/>
              </a:rPr>
              <a:t>usedNames</a:t>
            </a:r>
            <a:r>
              <a:rPr lang="en-US" altLang="en-US" sz="1200" dirty="0">
                <a:solidFill>
                  <a:srgbClr val="333333"/>
                </a:solidFill>
                <a:latin typeface="Courier New" panose="02070309020205020404" pitchFamily="49" charset="0"/>
              </a:rPr>
              <a:t> as described in part (b).</a:t>
            </a:r>
          </a:p>
          <a:p>
            <a:r>
              <a:rPr lang="en-US" altLang="en-US" sz="1200" dirty="0">
                <a:solidFill>
                  <a:srgbClr val="333333"/>
                </a:solidFill>
                <a:latin typeface="Courier New" panose="02070309020205020404" pitchFamily="49" charset="0"/>
              </a:rPr>
              <a:t>   */</a:t>
            </a:r>
          </a:p>
          <a:p>
            <a:r>
              <a:rPr lang="en-US" altLang="en-US" sz="1200" dirty="0">
                <a:solidFill>
                  <a:srgbClr val="333333"/>
                </a:solidFill>
                <a:latin typeface="Courier New" panose="02070309020205020404" pitchFamily="49" charset="0"/>
              </a:rPr>
              <a:t>   public void </a:t>
            </a:r>
            <a:r>
              <a:rPr lang="en-US" altLang="en-US" sz="1200" dirty="0" err="1">
                <a:solidFill>
                  <a:srgbClr val="333333"/>
                </a:solidFill>
                <a:latin typeface="Courier New" panose="02070309020205020404" pitchFamily="49" charset="0"/>
              </a:rPr>
              <a:t>setAvailableUserNames</a:t>
            </a:r>
            <a:r>
              <a:rPr lang="en-US" altLang="en-US" sz="1200" dirty="0">
                <a:solidFill>
                  <a:srgbClr val="333333"/>
                </a:solidFill>
                <a:latin typeface="Courier New" panose="02070309020205020404" pitchFamily="49" charset="0"/>
              </a:rPr>
              <a:t>(String[] </a:t>
            </a:r>
            <a:r>
              <a:rPr lang="en-US" altLang="en-US" sz="1200" dirty="0" err="1">
                <a:solidFill>
                  <a:srgbClr val="333333"/>
                </a:solidFill>
                <a:latin typeface="Courier New" panose="02070309020205020404" pitchFamily="49" charset="0"/>
              </a:rPr>
              <a:t>usedNames</a:t>
            </a:r>
            <a:r>
              <a:rPr lang="en-US" altLang="en-US" sz="1200" dirty="0">
                <a:solidFill>
                  <a:srgbClr val="333333"/>
                </a:solidFill>
                <a:latin typeface="Courier New" panose="02070309020205020404" pitchFamily="49" charset="0"/>
              </a:rPr>
              <a:t>)</a:t>
            </a:r>
          </a:p>
          <a:p>
            <a:r>
              <a:rPr lang="en-US" altLang="en-US" sz="1200" dirty="0">
                <a:solidFill>
                  <a:srgbClr val="333333"/>
                </a:solidFill>
                <a:latin typeface="Courier New" panose="02070309020205020404" pitchFamily="49" charset="0"/>
              </a:rPr>
              <a:t>   { /* to be implemented in part (b) */ }</a:t>
            </a:r>
          </a:p>
          <a:p>
            <a:r>
              <a:rPr lang="en-US" altLang="en-US" sz="1200" dirty="0">
                <a:solidFill>
                  <a:srgbClr val="333333"/>
                </a:solidFill>
                <a:latin typeface="Courier New" panose="02070309020205020404" pitchFamily="49" charset="0"/>
              </a:rPr>
              <a:t>}</a:t>
            </a:r>
            <a:endParaRPr lang="en-US" altLang="en-US" sz="1200" dirty="0"/>
          </a:p>
        </p:txBody>
      </p:sp>
      <p:sp>
        <p:nvSpPr>
          <p:cNvPr id="19" name="Rectangle: Rounded Corners 18">
            <a:extLst>
              <a:ext uri="{FF2B5EF4-FFF2-40B4-BE49-F238E27FC236}">
                <a16:creationId xmlns:a16="http://schemas.microsoft.com/office/drawing/2014/main" id="{4F2ACD31-BEB3-4CCE-AB4A-A453F4FEA369}"/>
              </a:ext>
            </a:extLst>
          </p:cNvPr>
          <p:cNvSpPr/>
          <p:nvPr/>
        </p:nvSpPr>
        <p:spPr>
          <a:xfrm>
            <a:off x="228600" y="265112"/>
            <a:ext cx="8153400" cy="954088"/>
          </a:xfrm>
          <a:prstGeom prst="roundRect">
            <a:avLst/>
          </a:prstGeom>
          <a:solidFill>
            <a:schemeClr val="bg1">
              <a:lumMod val="85000"/>
            </a:schemeClr>
          </a:solidFill>
          <a:ln w="952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34" name="TextBox 19">
            <a:extLst>
              <a:ext uri="{FF2B5EF4-FFF2-40B4-BE49-F238E27FC236}">
                <a16:creationId xmlns:a16="http://schemas.microsoft.com/office/drawing/2014/main" id="{C5F4D285-2925-4A92-9301-8D9857F2E33E}"/>
              </a:ext>
            </a:extLst>
          </p:cNvPr>
          <p:cNvSpPr txBox="1">
            <a:spLocks noChangeArrowheads="1"/>
          </p:cNvSpPr>
          <p:nvPr/>
        </p:nvSpPr>
        <p:spPr bwMode="auto">
          <a:xfrm>
            <a:off x="371474" y="342900"/>
            <a:ext cx="77819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1. The data (user name) we’re working with is two strings: first name and last name.</a:t>
            </a:r>
          </a:p>
        </p:txBody>
      </p:sp>
      <p:sp>
        <p:nvSpPr>
          <p:cNvPr id="9235" name="TextBox 20">
            <a:extLst>
              <a:ext uri="{FF2B5EF4-FFF2-40B4-BE49-F238E27FC236}">
                <a16:creationId xmlns:a16="http://schemas.microsoft.com/office/drawing/2014/main" id="{02FFDE55-6F15-4188-AA53-C2DB69F5A48E}"/>
              </a:ext>
            </a:extLst>
          </p:cNvPr>
          <p:cNvSpPr txBox="1">
            <a:spLocks noChangeArrowheads="1"/>
          </p:cNvSpPr>
          <p:nvPr/>
        </p:nvSpPr>
        <p:spPr bwMode="auto">
          <a:xfrm>
            <a:off x="363640" y="341866"/>
            <a:ext cx="7772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2b. Important to note: ONLY the reference is created here – the list is NOT being created.  You are going to have to create the list in the constructor.</a:t>
            </a:r>
          </a:p>
        </p:txBody>
      </p:sp>
      <p:sp>
        <p:nvSpPr>
          <p:cNvPr id="9236" name="Rectangle 21">
            <a:extLst>
              <a:ext uri="{FF2B5EF4-FFF2-40B4-BE49-F238E27FC236}">
                <a16:creationId xmlns:a16="http://schemas.microsoft.com/office/drawing/2014/main" id="{39702A52-B805-4376-8A05-2ABD2BD3DCBD}"/>
              </a:ext>
            </a:extLst>
          </p:cNvPr>
          <p:cNvSpPr>
            <a:spLocks noChangeArrowheads="1"/>
          </p:cNvSpPr>
          <p:nvPr/>
        </p:nvSpPr>
        <p:spPr bwMode="auto">
          <a:xfrm>
            <a:off x="4203684" y="798105"/>
            <a:ext cx="50149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800" b="1" dirty="0">
                <a:solidFill>
                  <a:srgbClr val="333333"/>
                </a:solidFill>
                <a:latin typeface="Arial" panose="020B0604020202020204" pitchFamily="34" charset="0"/>
                <a:cs typeface="Arial" panose="020B0604020202020204" pitchFamily="34" charset="0"/>
              </a:rPr>
              <a:t>– Step 1 read the problem CAREFULLY</a:t>
            </a:r>
            <a:endParaRPr lang="en-US" altLang="en-US" sz="1800" dirty="0"/>
          </a:p>
        </p:txBody>
      </p:sp>
      <p:sp>
        <p:nvSpPr>
          <p:cNvPr id="9237" name="TextBox 22">
            <a:extLst>
              <a:ext uri="{FF2B5EF4-FFF2-40B4-BE49-F238E27FC236}">
                <a16:creationId xmlns:a16="http://schemas.microsoft.com/office/drawing/2014/main" id="{F1357545-6251-4650-A000-27F809A8FCC7}"/>
              </a:ext>
            </a:extLst>
          </p:cNvPr>
          <p:cNvSpPr txBox="1">
            <a:spLocks noChangeArrowheads="1"/>
          </p:cNvSpPr>
          <p:nvPr/>
        </p:nvSpPr>
        <p:spPr bwMode="auto">
          <a:xfrm>
            <a:off x="371474" y="338931"/>
            <a:ext cx="789960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3. No duplicates of the user name!  Note this refers to the content of the string.  This does NOT say no duplicate objects.  That would be making an important distinction and mean no duplicate references.  We will see an example of this in one of the next FRQs covered.</a:t>
            </a:r>
          </a:p>
        </p:txBody>
      </p:sp>
      <p:sp>
        <p:nvSpPr>
          <p:cNvPr id="9238" name="TextBox 23">
            <a:extLst>
              <a:ext uri="{FF2B5EF4-FFF2-40B4-BE49-F238E27FC236}">
                <a16:creationId xmlns:a16="http://schemas.microsoft.com/office/drawing/2014/main" id="{F77376A3-224F-4214-B529-42BC04FDEB0D}"/>
              </a:ext>
            </a:extLst>
          </p:cNvPr>
          <p:cNvSpPr txBox="1">
            <a:spLocks noChangeArrowheads="1"/>
          </p:cNvSpPr>
          <p:nvPr/>
        </p:nvSpPr>
        <p:spPr bwMode="auto">
          <a:xfrm>
            <a:off x="368358" y="330199"/>
            <a:ext cx="2857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4. There are 3 methods listed…</a:t>
            </a:r>
          </a:p>
        </p:txBody>
      </p:sp>
      <p:sp>
        <p:nvSpPr>
          <p:cNvPr id="9239" name="TextBox 24">
            <a:extLst>
              <a:ext uri="{FF2B5EF4-FFF2-40B4-BE49-F238E27FC236}">
                <a16:creationId xmlns:a16="http://schemas.microsoft.com/office/drawing/2014/main" id="{A00A311A-36B0-4692-AC61-4EEB862C3258}"/>
              </a:ext>
            </a:extLst>
          </p:cNvPr>
          <p:cNvSpPr txBox="1">
            <a:spLocks noChangeArrowheads="1"/>
          </p:cNvSpPr>
          <p:nvPr/>
        </p:nvSpPr>
        <p:spPr bwMode="auto">
          <a:xfrm>
            <a:off x="378771" y="359458"/>
            <a:ext cx="78071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7. In part A you are going to have to write the code for the constructor.</a:t>
            </a:r>
          </a:p>
        </p:txBody>
      </p:sp>
      <p:sp>
        <p:nvSpPr>
          <p:cNvPr id="9240" name="TextBox 25">
            <a:extLst>
              <a:ext uri="{FF2B5EF4-FFF2-40B4-BE49-F238E27FC236}">
                <a16:creationId xmlns:a16="http://schemas.microsoft.com/office/drawing/2014/main" id="{4B5DFFB8-BD45-4BA1-AC18-343AFC97361C}"/>
              </a:ext>
            </a:extLst>
          </p:cNvPr>
          <p:cNvSpPr txBox="1">
            <a:spLocks noChangeArrowheads="1"/>
          </p:cNvSpPr>
          <p:nvPr/>
        </p:nvSpPr>
        <p:spPr bwMode="auto">
          <a:xfrm>
            <a:off x="363640" y="344487"/>
            <a:ext cx="78071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5a. Some will say “implementation not shown” … these are methods you will be able to use but do not have to write code for.</a:t>
            </a:r>
          </a:p>
        </p:txBody>
      </p:sp>
      <p:sp>
        <p:nvSpPr>
          <p:cNvPr id="9241" name="TextBox 26">
            <a:extLst>
              <a:ext uri="{FF2B5EF4-FFF2-40B4-BE49-F238E27FC236}">
                <a16:creationId xmlns:a16="http://schemas.microsoft.com/office/drawing/2014/main" id="{71670C44-EEEA-4CE6-BA21-F8A4657A2150}"/>
              </a:ext>
            </a:extLst>
          </p:cNvPr>
          <p:cNvSpPr txBox="1">
            <a:spLocks noChangeArrowheads="1"/>
          </p:cNvSpPr>
          <p:nvPr/>
        </p:nvSpPr>
        <p:spPr bwMode="auto">
          <a:xfrm>
            <a:off x="376236" y="352425"/>
            <a:ext cx="77945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5b. Some will say “to be implemented in part (blah)” … these are the problems you have to solve.  These you have to write code for.</a:t>
            </a:r>
          </a:p>
        </p:txBody>
      </p:sp>
      <p:sp>
        <p:nvSpPr>
          <p:cNvPr id="9242" name="TextBox 27">
            <a:extLst>
              <a:ext uri="{FF2B5EF4-FFF2-40B4-BE49-F238E27FC236}">
                <a16:creationId xmlns:a16="http://schemas.microsoft.com/office/drawing/2014/main" id="{A3621CF5-5204-45F5-9EDA-39EEFB1C36F1}"/>
              </a:ext>
            </a:extLst>
          </p:cNvPr>
          <p:cNvSpPr txBox="1">
            <a:spLocks noChangeArrowheads="1"/>
          </p:cNvSpPr>
          <p:nvPr/>
        </p:nvSpPr>
        <p:spPr bwMode="auto">
          <a:xfrm>
            <a:off x="354113" y="352425"/>
            <a:ext cx="78024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6. Note the preconditions.  These are things you can depend on, conditions you do NOT have to write code to deal with.</a:t>
            </a:r>
          </a:p>
        </p:txBody>
      </p:sp>
      <p:sp>
        <p:nvSpPr>
          <p:cNvPr id="27" name="TextBox 24">
            <a:extLst>
              <a:ext uri="{FF2B5EF4-FFF2-40B4-BE49-F238E27FC236}">
                <a16:creationId xmlns:a16="http://schemas.microsoft.com/office/drawing/2014/main" id="{286CBB0C-02DE-4806-9388-B48BA91108BF}"/>
              </a:ext>
            </a:extLst>
          </p:cNvPr>
          <p:cNvSpPr txBox="1">
            <a:spLocks noChangeArrowheads="1"/>
          </p:cNvSpPr>
          <p:nvPr/>
        </p:nvSpPr>
        <p:spPr bwMode="auto">
          <a:xfrm>
            <a:off x="368356" y="355460"/>
            <a:ext cx="7937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8. In part B you are going to have to write the code for the method </a:t>
            </a:r>
            <a:r>
              <a:rPr lang="en-US" altLang="en-US" sz="1200" dirty="0" err="1"/>
              <a:t>setAvailableUserNames</a:t>
            </a:r>
            <a:r>
              <a:rPr lang="en-US" altLang="en-US" sz="1200" dirty="0"/>
              <a:t>().</a:t>
            </a:r>
          </a:p>
        </p:txBody>
      </p:sp>
      <p:sp>
        <p:nvSpPr>
          <p:cNvPr id="31" name="TextBox 20">
            <a:extLst>
              <a:ext uri="{FF2B5EF4-FFF2-40B4-BE49-F238E27FC236}">
                <a16:creationId xmlns:a16="http://schemas.microsoft.com/office/drawing/2014/main" id="{4CA43C4F-DEE9-4FE3-85C9-99D5E0A0B4D0}"/>
              </a:ext>
            </a:extLst>
          </p:cNvPr>
          <p:cNvSpPr txBox="1">
            <a:spLocks noChangeArrowheads="1"/>
          </p:cNvSpPr>
          <p:nvPr/>
        </p:nvSpPr>
        <p:spPr bwMode="auto">
          <a:xfrm>
            <a:off x="363640" y="344913"/>
            <a:ext cx="76373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2a. Here you can see the class field (instance variable) for the data.  It is an </a:t>
            </a:r>
            <a:r>
              <a:rPr lang="en-US" altLang="en-US" sz="1200" dirty="0" err="1"/>
              <a:t>ArrayList</a:t>
            </a:r>
            <a:r>
              <a:rPr lang="en-US" altLang="en-US" sz="1200" dirty="0"/>
              <a:t> of strings named </a:t>
            </a:r>
            <a:r>
              <a:rPr lang="en-US" altLang="en-US" sz="1200" dirty="0" err="1"/>
              <a:t>possibleNames</a:t>
            </a:r>
            <a:r>
              <a:rPr lang="en-US" altLang="en-US" sz="12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36"/>
                                        </p:tgtEl>
                                        <p:attrNameLst>
                                          <p:attrName>style.visibility</p:attrName>
                                        </p:attrNameLst>
                                      </p:cBhvr>
                                      <p:to>
                                        <p:strVal val="visible"/>
                                      </p:to>
                                    </p:set>
                                    <p:animEffect transition="in" filter="fade">
                                      <p:cBhvr>
                                        <p:cTn id="7" dur="500"/>
                                        <p:tgtEl>
                                          <p:spTgt spid="92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9236"/>
                                        </p:tgtEl>
                                      </p:cBhvr>
                                    </p:animEffect>
                                    <p:set>
                                      <p:cBhvr>
                                        <p:cTn id="12" dur="1" fill="hold">
                                          <p:stCondLst>
                                            <p:cond delay="499"/>
                                          </p:stCondLst>
                                        </p:cTn>
                                        <p:tgtEl>
                                          <p:spTgt spid="9236"/>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234"/>
                                        </p:tgtEl>
                                        <p:attrNameLst>
                                          <p:attrName>style.visibility</p:attrName>
                                        </p:attrNameLst>
                                      </p:cBhvr>
                                      <p:to>
                                        <p:strVal val="visible"/>
                                      </p:to>
                                    </p:set>
                                    <p:animEffect transition="in" filter="fade">
                                      <p:cBhvr>
                                        <p:cTn id="26" dur="500"/>
                                        <p:tgtEl>
                                          <p:spTgt spid="923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9234"/>
                                        </p:tgtEl>
                                      </p:cBhvr>
                                    </p:animEffect>
                                    <p:set>
                                      <p:cBhvr>
                                        <p:cTn id="31" dur="1" fill="hold">
                                          <p:stCondLst>
                                            <p:cond delay="499"/>
                                          </p:stCondLst>
                                        </p:cTn>
                                        <p:tgtEl>
                                          <p:spTgt spid="9234"/>
                                        </p:tgtEl>
                                        <p:attrNameLst>
                                          <p:attrName>style.visibility</p:attrName>
                                        </p:attrNameLst>
                                      </p:cBhvr>
                                      <p:to>
                                        <p:strVal val="hidden"/>
                                      </p:to>
                                    </p:set>
                                  </p:childTnLst>
                                </p:cTn>
                              </p:par>
                              <p:par>
                                <p:cTn id="32" presetID="10" presetClass="entr" presetSubtype="0"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fade">
                                      <p:cBhvr>
                                        <p:cTn id="34" dur="500"/>
                                        <p:tgtEl>
                                          <p:spTgt spid="3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31"/>
                                        </p:tgtEl>
                                      </p:cBhvr>
                                    </p:animEffect>
                                    <p:set>
                                      <p:cBhvr>
                                        <p:cTn id="42" dur="1" fill="hold">
                                          <p:stCondLst>
                                            <p:cond delay="499"/>
                                          </p:stCondLst>
                                        </p:cTn>
                                        <p:tgtEl>
                                          <p:spTgt spid="31"/>
                                        </p:tgtEl>
                                        <p:attrNameLst>
                                          <p:attrName>style.visibility</p:attrName>
                                        </p:attrNameLst>
                                      </p:cBhvr>
                                      <p:to>
                                        <p:strVal val="hidden"/>
                                      </p:to>
                                    </p:set>
                                  </p:childTnLst>
                                </p:cTn>
                              </p:par>
                              <p:par>
                                <p:cTn id="43" presetID="10" presetClass="entr" presetSubtype="0" fill="hold" grpId="0" nodeType="withEffect">
                                  <p:stCondLst>
                                    <p:cond delay="0"/>
                                  </p:stCondLst>
                                  <p:childTnLst>
                                    <p:set>
                                      <p:cBhvr>
                                        <p:cTn id="44" dur="1" fill="hold">
                                          <p:stCondLst>
                                            <p:cond delay="0"/>
                                          </p:stCondLst>
                                        </p:cTn>
                                        <p:tgtEl>
                                          <p:spTgt spid="9235"/>
                                        </p:tgtEl>
                                        <p:attrNameLst>
                                          <p:attrName>style.visibility</p:attrName>
                                        </p:attrNameLst>
                                      </p:cBhvr>
                                      <p:to>
                                        <p:strVal val="visible"/>
                                      </p:to>
                                    </p:set>
                                    <p:animEffect transition="in" filter="fade">
                                      <p:cBhvr>
                                        <p:cTn id="45" dur="500"/>
                                        <p:tgtEl>
                                          <p:spTgt spid="923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3"/>
                                        </p:tgtEl>
                                      </p:cBhvr>
                                    </p:animEffect>
                                    <p:set>
                                      <p:cBhvr>
                                        <p:cTn id="50" dur="1" fill="hold">
                                          <p:stCondLst>
                                            <p:cond delay="499"/>
                                          </p:stCondLst>
                                        </p:cTn>
                                        <p:tgtEl>
                                          <p:spTgt spid="3"/>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4"/>
                                        </p:tgtEl>
                                      </p:cBhvr>
                                    </p:animEffect>
                                    <p:set>
                                      <p:cBhvr>
                                        <p:cTn id="53" dur="1" fill="hold">
                                          <p:stCondLst>
                                            <p:cond delay="499"/>
                                          </p:stCondLst>
                                        </p:cTn>
                                        <p:tgtEl>
                                          <p:spTgt spid="4"/>
                                        </p:tgtEl>
                                        <p:attrNameLst>
                                          <p:attrName>style.visibility</p:attrName>
                                        </p:attrNameLst>
                                      </p:cBhvr>
                                      <p:to>
                                        <p:strVal val="hidden"/>
                                      </p:to>
                                    </p:set>
                                  </p:childTnLst>
                                </p:cTn>
                              </p:par>
                              <p:par>
                                <p:cTn id="54" presetID="10" presetClass="exit" presetSubtype="0" fill="hold" grpId="1" nodeType="withEffect">
                                  <p:stCondLst>
                                    <p:cond delay="0"/>
                                  </p:stCondLst>
                                  <p:childTnLst>
                                    <p:animEffect transition="out" filter="fade">
                                      <p:cBhvr>
                                        <p:cTn id="55" dur="500"/>
                                        <p:tgtEl>
                                          <p:spTgt spid="9235"/>
                                        </p:tgtEl>
                                      </p:cBhvr>
                                    </p:animEffect>
                                    <p:set>
                                      <p:cBhvr>
                                        <p:cTn id="56" dur="1" fill="hold">
                                          <p:stCondLst>
                                            <p:cond delay="499"/>
                                          </p:stCondLst>
                                        </p:cTn>
                                        <p:tgtEl>
                                          <p:spTgt spid="9235"/>
                                        </p:tgtEl>
                                        <p:attrNameLst>
                                          <p:attrName>style.visibility</p:attrName>
                                        </p:attrNameLst>
                                      </p:cBhvr>
                                      <p:to>
                                        <p:strVal val="hidden"/>
                                      </p:to>
                                    </p:set>
                                  </p:childTnLst>
                                </p:cTn>
                              </p:par>
                              <p:par>
                                <p:cTn id="57" presetID="10" presetClass="entr" presetSubtype="0"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500"/>
                                        <p:tgtEl>
                                          <p:spTgt spid="5"/>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9237"/>
                                        </p:tgtEl>
                                        <p:attrNameLst>
                                          <p:attrName>style.visibility</p:attrName>
                                        </p:attrNameLst>
                                      </p:cBhvr>
                                      <p:to>
                                        <p:strVal val="visible"/>
                                      </p:to>
                                    </p:set>
                                    <p:animEffect transition="in" filter="fade">
                                      <p:cBhvr>
                                        <p:cTn id="62" dur="500"/>
                                        <p:tgtEl>
                                          <p:spTgt spid="923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5"/>
                                        </p:tgtEl>
                                      </p:cBhvr>
                                    </p:animEffect>
                                    <p:set>
                                      <p:cBhvr>
                                        <p:cTn id="67" dur="1" fill="hold">
                                          <p:stCondLst>
                                            <p:cond delay="499"/>
                                          </p:stCondLst>
                                        </p:cTn>
                                        <p:tgtEl>
                                          <p:spTgt spid="5"/>
                                        </p:tgtEl>
                                        <p:attrNameLst>
                                          <p:attrName>style.visibility</p:attrName>
                                        </p:attrNameLst>
                                      </p:cBhvr>
                                      <p:to>
                                        <p:strVal val="hidden"/>
                                      </p:to>
                                    </p:set>
                                  </p:childTnLst>
                                </p:cTn>
                              </p:par>
                              <p:par>
                                <p:cTn id="68" presetID="10" presetClass="exit" presetSubtype="0" fill="hold" grpId="1" nodeType="withEffect">
                                  <p:stCondLst>
                                    <p:cond delay="0"/>
                                  </p:stCondLst>
                                  <p:childTnLst>
                                    <p:animEffect transition="out" filter="fade">
                                      <p:cBhvr>
                                        <p:cTn id="69" dur="500"/>
                                        <p:tgtEl>
                                          <p:spTgt spid="9237"/>
                                        </p:tgtEl>
                                      </p:cBhvr>
                                    </p:animEffect>
                                    <p:set>
                                      <p:cBhvr>
                                        <p:cTn id="70" dur="1" fill="hold">
                                          <p:stCondLst>
                                            <p:cond delay="499"/>
                                          </p:stCondLst>
                                        </p:cTn>
                                        <p:tgtEl>
                                          <p:spTgt spid="9237"/>
                                        </p:tgtEl>
                                        <p:attrNameLst>
                                          <p:attrName>style.visibility</p:attrName>
                                        </p:attrNameLst>
                                      </p:cBhvr>
                                      <p:to>
                                        <p:strVal val="hidden"/>
                                      </p:to>
                                    </p:set>
                                  </p:childTnLst>
                                </p:cTn>
                              </p:par>
                              <p:par>
                                <p:cTn id="71" presetID="10" presetClass="exit" presetSubtype="0" fill="hold" grpId="1" nodeType="withEffect">
                                  <p:stCondLst>
                                    <p:cond delay="0"/>
                                  </p:stCondLst>
                                  <p:childTnLst>
                                    <p:animEffect transition="out" filter="fade">
                                      <p:cBhvr>
                                        <p:cTn id="72" dur="500"/>
                                        <p:tgtEl>
                                          <p:spTgt spid="8"/>
                                        </p:tgtEl>
                                      </p:cBhvr>
                                    </p:animEffect>
                                    <p:set>
                                      <p:cBhvr>
                                        <p:cTn id="73" dur="1" fill="hold">
                                          <p:stCondLst>
                                            <p:cond delay="499"/>
                                          </p:stCondLst>
                                        </p:cTn>
                                        <p:tgtEl>
                                          <p:spTgt spid="8"/>
                                        </p:tgtEl>
                                        <p:attrNameLst>
                                          <p:attrName>style.visibility</p:attrName>
                                        </p:attrNameLst>
                                      </p:cBhvr>
                                      <p:to>
                                        <p:strVal val="hidden"/>
                                      </p:to>
                                    </p:set>
                                  </p:childTnLst>
                                </p:cTn>
                              </p:par>
                              <p:par>
                                <p:cTn id="74" presetID="10" presetClass="entr" presetSubtype="0" fill="hold" grpId="0" nodeType="withEffect">
                                  <p:stCondLst>
                                    <p:cond delay="0"/>
                                  </p:stCondLst>
                                  <p:childTnLst>
                                    <p:set>
                                      <p:cBhvr>
                                        <p:cTn id="75" dur="1" fill="hold">
                                          <p:stCondLst>
                                            <p:cond delay="0"/>
                                          </p:stCondLst>
                                        </p:cTn>
                                        <p:tgtEl>
                                          <p:spTgt spid="9238"/>
                                        </p:tgtEl>
                                        <p:attrNameLst>
                                          <p:attrName>style.visibility</p:attrName>
                                        </p:attrNameLst>
                                      </p:cBhvr>
                                      <p:to>
                                        <p:strVal val="visible"/>
                                      </p:to>
                                    </p:set>
                                    <p:animEffect transition="in" filter="fade">
                                      <p:cBhvr>
                                        <p:cTn id="76" dur="500"/>
                                        <p:tgtEl>
                                          <p:spTgt spid="923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9"/>
                                        </p:tgtEl>
                                        <p:attrNameLst>
                                          <p:attrName>style.visibility</p:attrName>
                                        </p:attrNameLst>
                                      </p:cBhvr>
                                      <p:to>
                                        <p:strVal val="visible"/>
                                      </p:to>
                                    </p:set>
                                    <p:animEffect transition="in" filter="fade">
                                      <p:cBhvr>
                                        <p:cTn id="79" dur="500"/>
                                        <p:tgtEl>
                                          <p:spTgt spid="9"/>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fade">
                                      <p:cBhvr>
                                        <p:cTn id="82" dur="500"/>
                                        <p:tgtEl>
                                          <p:spTgt spid="10"/>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1"/>
                                        </p:tgtEl>
                                        <p:attrNameLst>
                                          <p:attrName>style.visibility</p:attrName>
                                        </p:attrNameLst>
                                      </p:cBhvr>
                                      <p:to>
                                        <p:strVal val="visible"/>
                                      </p:to>
                                    </p:set>
                                    <p:animEffect transition="in" filter="fade">
                                      <p:cBhvr>
                                        <p:cTn id="85" dur="500"/>
                                        <p:tgtEl>
                                          <p:spTgt spid="11"/>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6"/>
                                        </p:tgtEl>
                                        <p:attrNameLst>
                                          <p:attrName>style.visibility</p:attrName>
                                        </p:attrNameLst>
                                      </p:cBhvr>
                                      <p:to>
                                        <p:strVal val="visible"/>
                                      </p:to>
                                    </p:set>
                                    <p:animEffect transition="in" filter="fade">
                                      <p:cBhvr>
                                        <p:cTn id="90" dur="500"/>
                                        <p:tgtEl>
                                          <p:spTgt spid="6"/>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7"/>
                                        </p:tgtEl>
                                        <p:attrNameLst>
                                          <p:attrName>style.visibility</p:attrName>
                                        </p:attrNameLst>
                                      </p:cBhvr>
                                      <p:to>
                                        <p:strVal val="visible"/>
                                      </p:to>
                                    </p:set>
                                    <p:animEffect transition="in" filter="fade">
                                      <p:cBhvr>
                                        <p:cTn id="93" dur="500"/>
                                        <p:tgtEl>
                                          <p:spTgt spid="7"/>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xit" presetSubtype="0" fill="hold" grpId="1" nodeType="clickEffect">
                                  <p:stCondLst>
                                    <p:cond delay="0"/>
                                  </p:stCondLst>
                                  <p:childTnLst>
                                    <p:animEffect transition="out" filter="fade">
                                      <p:cBhvr>
                                        <p:cTn id="97" dur="500"/>
                                        <p:tgtEl>
                                          <p:spTgt spid="9238"/>
                                        </p:tgtEl>
                                      </p:cBhvr>
                                    </p:animEffect>
                                    <p:set>
                                      <p:cBhvr>
                                        <p:cTn id="98" dur="1" fill="hold">
                                          <p:stCondLst>
                                            <p:cond delay="499"/>
                                          </p:stCondLst>
                                        </p:cTn>
                                        <p:tgtEl>
                                          <p:spTgt spid="9238"/>
                                        </p:tgtEl>
                                        <p:attrNameLst>
                                          <p:attrName>style.visibility</p:attrName>
                                        </p:attrNameLst>
                                      </p:cBhvr>
                                      <p:to>
                                        <p:strVal val="hidden"/>
                                      </p:to>
                                    </p:set>
                                  </p:childTnLst>
                                </p:cTn>
                              </p:par>
                              <p:par>
                                <p:cTn id="99" presetID="10" presetClass="entr" presetSubtype="0" fill="hold" grpId="0" nodeType="withEffect">
                                  <p:stCondLst>
                                    <p:cond delay="0"/>
                                  </p:stCondLst>
                                  <p:childTnLst>
                                    <p:set>
                                      <p:cBhvr>
                                        <p:cTn id="100" dur="1" fill="hold">
                                          <p:stCondLst>
                                            <p:cond delay="0"/>
                                          </p:stCondLst>
                                        </p:cTn>
                                        <p:tgtEl>
                                          <p:spTgt spid="9240"/>
                                        </p:tgtEl>
                                        <p:attrNameLst>
                                          <p:attrName>style.visibility</p:attrName>
                                        </p:attrNameLst>
                                      </p:cBhvr>
                                      <p:to>
                                        <p:strVal val="visible"/>
                                      </p:to>
                                    </p:set>
                                    <p:animEffect transition="in" filter="fade">
                                      <p:cBhvr>
                                        <p:cTn id="101" dur="500"/>
                                        <p:tgtEl>
                                          <p:spTgt spid="9240"/>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14"/>
                                        </p:tgtEl>
                                        <p:attrNameLst>
                                          <p:attrName>style.visibility</p:attrName>
                                        </p:attrNameLst>
                                      </p:cBhvr>
                                      <p:to>
                                        <p:strVal val="visible"/>
                                      </p:to>
                                    </p:set>
                                    <p:animEffect transition="in" filter="fade">
                                      <p:cBhvr>
                                        <p:cTn id="104" dur="500"/>
                                        <p:tgtEl>
                                          <p:spTgt spid="14"/>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xit" presetSubtype="0" fill="hold" grpId="1" nodeType="clickEffect">
                                  <p:stCondLst>
                                    <p:cond delay="0"/>
                                  </p:stCondLst>
                                  <p:childTnLst>
                                    <p:animEffect transition="out" filter="fade">
                                      <p:cBhvr>
                                        <p:cTn id="108" dur="500"/>
                                        <p:tgtEl>
                                          <p:spTgt spid="9240"/>
                                        </p:tgtEl>
                                      </p:cBhvr>
                                    </p:animEffect>
                                    <p:set>
                                      <p:cBhvr>
                                        <p:cTn id="109" dur="1" fill="hold">
                                          <p:stCondLst>
                                            <p:cond delay="499"/>
                                          </p:stCondLst>
                                        </p:cTn>
                                        <p:tgtEl>
                                          <p:spTgt spid="9240"/>
                                        </p:tgtEl>
                                        <p:attrNameLst>
                                          <p:attrName>style.visibility</p:attrName>
                                        </p:attrNameLst>
                                      </p:cBhvr>
                                      <p:to>
                                        <p:strVal val="hidden"/>
                                      </p:to>
                                    </p:set>
                                  </p:childTnLst>
                                </p:cTn>
                              </p:par>
                              <p:par>
                                <p:cTn id="110" presetID="10" presetClass="exit" presetSubtype="0" fill="hold" grpId="1" nodeType="withEffect">
                                  <p:stCondLst>
                                    <p:cond delay="0"/>
                                  </p:stCondLst>
                                  <p:childTnLst>
                                    <p:animEffect transition="out" filter="fade">
                                      <p:cBhvr>
                                        <p:cTn id="111" dur="500"/>
                                        <p:tgtEl>
                                          <p:spTgt spid="14"/>
                                        </p:tgtEl>
                                      </p:cBhvr>
                                    </p:animEffect>
                                    <p:set>
                                      <p:cBhvr>
                                        <p:cTn id="112" dur="1" fill="hold">
                                          <p:stCondLst>
                                            <p:cond delay="499"/>
                                          </p:stCondLst>
                                        </p:cTn>
                                        <p:tgtEl>
                                          <p:spTgt spid="14"/>
                                        </p:tgtEl>
                                        <p:attrNameLst>
                                          <p:attrName>style.visibility</p:attrName>
                                        </p:attrNameLst>
                                      </p:cBhvr>
                                      <p:to>
                                        <p:strVal val="hidden"/>
                                      </p:to>
                                    </p:set>
                                  </p:childTnLst>
                                </p:cTn>
                              </p:par>
                              <p:par>
                                <p:cTn id="113" presetID="10" presetClass="entr" presetSubtype="0" fill="hold" grpId="0" nodeType="withEffect">
                                  <p:stCondLst>
                                    <p:cond delay="0"/>
                                  </p:stCondLst>
                                  <p:childTnLst>
                                    <p:set>
                                      <p:cBhvr>
                                        <p:cTn id="114" dur="1" fill="hold">
                                          <p:stCondLst>
                                            <p:cond delay="0"/>
                                          </p:stCondLst>
                                        </p:cTn>
                                        <p:tgtEl>
                                          <p:spTgt spid="9241"/>
                                        </p:tgtEl>
                                        <p:attrNameLst>
                                          <p:attrName>style.visibility</p:attrName>
                                        </p:attrNameLst>
                                      </p:cBhvr>
                                      <p:to>
                                        <p:strVal val="visible"/>
                                      </p:to>
                                    </p:set>
                                    <p:animEffect transition="in" filter="fade">
                                      <p:cBhvr>
                                        <p:cTn id="115" dur="500"/>
                                        <p:tgtEl>
                                          <p:spTgt spid="9241"/>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13"/>
                                        </p:tgtEl>
                                        <p:attrNameLst>
                                          <p:attrName>style.visibility</p:attrName>
                                        </p:attrNameLst>
                                      </p:cBhvr>
                                      <p:to>
                                        <p:strVal val="visible"/>
                                      </p:to>
                                    </p:set>
                                    <p:animEffect transition="in" filter="fade">
                                      <p:cBhvr>
                                        <p:cTn id="118" dur="500"/>
                                        <p:tgtEl>
                                          <p:spTgt spid="13"/>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12"/>
                                        </p:tgtEl>
                                        <p:attrNameLst>
                                          <p:attrName>style.visibility</p:attrName>
                                        </p:attrNameLst>
                                      </p:cBhvr>
                                      <p:to>
                                        <p:strVal val="visible"/>
                                      </p:to>
                                    </p:set>
                                    <p:animEffect transition="in" filter="fade">
                                      <p:cBhvr>
                                        <p:cTn id="121" dur="500"/>
                                        <p:tgtEl>
                                          <p:spTgt spid="12"/>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xit" presetSubtype="0" fill="hold" grpId="1" nodeType="clickEffect">
                                  <p:stCondLst>
                                    <p:cond delay="0"/>
                                  </p:stCondLst>
                                  <p:childTnLst>
                                    <p:animEffect transition="out" filter="fade">
                                      <p:cBhvr>
                                        <p:cTn id="125" dur="500"/>
                                        <p:tgtEl>
                                          <p:spTgt spid="9241"/>
                                        </p:tgtEl>
                                      </p:cBhvr>
                                    </p:animEffect>
                                    <p:set>
                                      <p:cBhvr>
                                        <p:cTn id="126" dur="1" fill="hold">
                                          <p:stCondLst>
                                            <p:cond delay="499"/>
                                          </p:stCondLst>
                                        </p:cTn>
                                        <p:tgtEl>
                                          <p:spTgt spid="9241"/>
                                        </p:tgtEl>
                                        <p:attrNameLst>
                                          <p:attrName>style.visibility</p:attrName>
                                        </p:attrNameLst>
                                      </p:cBhvr>
                                      <p:to>
                                        <p:strVal val="hidden"/>
                                      </p:to>
                                    </p:set>
                                  </p:childTnLst>
                                </p:cTn>
                              </p:par>
                              <p:par>
                                <p:cTn id="127" presetID="10" presetClass="exit" presetSubtype="0" fill="hold" grpId="1" nodeType="withEffect">
                                  <p:stCondLst>
                                    <p:cond delay="0"/>
                                  </p:stCondLst>
                                  <p:childTnLst>
                                    <p:animEffect transition="out" filter="fade">
                                      <p:cBhvr>
                                        <p:cTn id="128" dur="500"/>
                                        <p:tgtEl>
                                          <p:spTgt spid="13"/>
                                        </p:tgtEl>
                                      </p:cBhvr>
                                    </p:animEffect>
                                    <p:set>
                                      <p:cBhvr>
                                        <p:cTn id="129" dur="1" fill="hold">
                                          <p:stCondLst>
                                            <p:cond delay="499"/>
                                          </p:stCondLst>
                                        </p:cTn>
                                        <p:tgtEl>
                                          <p:spTgt spid="13"/>
                                        </p:tgtEl>
                                        <p:attrNameLst>
                                          <p:attrName>style.visibility</p:attrName>
                                        </p:attrNameLst>
                                      </p:cBhvr>
                                      <p:to>
                                        <p:strVal val="hidden"/>
                                      </p:to>
                                    </p:set>
                                  </p:childTnLst>
                                </p:cTn>
                              </p:par>
                              <p:par>
                                <p:cTn id="130" presetID="10" presetClass="exit" presetSubtype="0" fill="hold" grpId="1" nodeType="withEffect">
                                  <p:stCondLst>
                                    <p:cond delay="0"/>
                                  </p:stCondLst>
                                  <p:childTnLst>
                                    <p:animEffect transition="out" filter="fade">
                                      <p:cBhvr>
                                        <p:cTn id="131" dur="500"/>
                                        <p:tgtEl>
                                          <p:spTgt spid="12"/>
                                        </p:tgtEl>
                                      </p:cBhvr>
                                    </p:animEffect>
                                    <p:set>
                                      <p:cBhvr>
                                        <p:cTn id="132" dur="1" fill="hold">
                                          <p:stCondLst>
                                            <p:cond delay="499"/>
                                          </p:stCondLst>
                                        </p:cTn>
                                        <p:tgtEl>
                                          <p:spTgt spid="12"/>
                                        </p:tgtEl>
                                        <p:attrNameLst>
                                          <p:attrName>style.visibility</p:attrName>
                                        </p:attrNameLst>
                                      </p:cBhvr>
                                      <p:to>
                                        <p:strVal val="hidden"/>
                                      </p:to>
                                    </p:set>
                                  </p:childTnLst>
                                </p:cTn>
                              </p:par>
                              <p:par>
                                <p:cTn id="133" presetID="10" presetClass="exit" presetSubtype="0" fill="hold" grpId="1" nodeType="withEffect">
                                  <p:stCondLst>
                                    <p:cond delay="0"/>
                                  </p:stCondLst>
                                  <p:childTnLst>
                                    <p:animEffect transition="out" filter="fade">
                                      <p:cBhvr>
                                        <p:cTn id="134" dur="500"/>
                                        <p:tgtEl>
                                          <p:spTgt spid="10"/>
                                        </p:tgtEl>
                                      </p:cBhvr>
                                    </p:animEffect>
                                    <p:set>
                                      <p:cBhvr>
                                        <p:cTn id="135" dur="1" fill="hold">
                                          <p:stCondLst>
                                            <p:cond delay="499"/>
                                          </p:stCondLst>
                                        </p:cTn>
                                        <p:tgtEl>
                                          <p:spTgt spid="10"/>
                                        </p:tgtEl>
                                        <p:attrNameLst>
                                          <p:attrName>style.visibility</p:attrName>
                                        </p:attrNameLst>
                                      </p:cBhvr>
                                      <p:to>
                                        <p:strVal val="hidden"/>
                                      </p:to>
                                    </p:set>
                                  </p:childTnLst>
                                </p:cTn>
                              </p:par>
                              <p:par>
                                <p:cTn id="136" presetID="10" presetClass="exit" presetSubtype="0" fill="hold" grpId="1" nodeType="withEffect">
                                  <p:stCondLst>
                                    <p:cond delay="0"/>
                                  </p:stCondLst>
                                  <p:childTnLst>
                                    <p:animEffect transition="out" filter="fade">
                                      <p:cBhvr>
                                        <p:cTn id="137" dur="500"/>
                                        <p:tgtEl>
                                          <p:spTgt spid="11"/>
                                        </p:tgtEl>
                                      </p:cBhvr>
                                    </p:animEffect>
                                    <p:set>
                                      <p:cBhvr>
                                        <p:cTn id="138" dur="1" fill="hold">
                                          <p:stCondLst>
                                            <p:cond delay="499"/>
                                          </p:stCondLst>
                                        </p:cTn>
                                        <p:tgtEl>
                                          <p:spTgt spid="11"/>
                                        </p:tgtEl>
                                        <p:attrNameLst>
                                          <p:attrName>style.visibility</p:attrName>
                                        </p:attrNameLst>
                                      </p:cBhvr>
                                      <p:to>
                                        <p:strVal val="hidden"/>
                                      </p:to>
                                    </p:set>
                                  </p:childTnLst>
                                </p:cTn>
                              </p:par>
                              <p:par>
                                <p:cTn id="139" presetID="10" presetClass="entr" presetSubtype="0" fill="hold" grpId="0" nodeType="withEffect">
                                  <p:stCondLst>
                                    <p:cond delay="0"/>
                                  </p:stCondLst>
                                  <p:childTnLst>
                                    <p:set>
                                      <p:cBhvr>
                                        <p:cTn id="140" dur="1" fill="hold">
                                          <p:stCondLst>
                                            <p:cond delay="0"/>
                                          </p:stCondLst>
                                        </p:cTn>
                                        <p:tgtEl>
                                          <p:spTgt spid="9242"/>
                                        </p:tgtEl>
                                        <p:attrNameLst>
                                          <p:attrName>style.visibility</p:attrName>
                                        </p:attrNameLst>
                                      </p:cBhvr>
                                      <p:to>
                                        <p:strVal val="visible"/>
                                      </p:to>
                                    </p:set>
                                    <p:animEffect transition="in" filter="fade">
                                      <p:cBhvr>
                                        <p:cTn id="141" dur="500"/>
                                        <p:tgtEl>
                                          <p:spTgt spid="9242"/>
                                        </p:tgtEl>
                                      </p:cBhvr>
                                    </p:animEffect>
                                  </p:childTnLst>
                                </p:cTn>
                              </p:par>
                              <p:par>
                                <p:cTn id="142" presetID="10" presetClass="entr" presetSubtype="0" fill="hold" grpId="0" nodeType="withEffect">
                                  <p:stCondLst>
                                    <p:cond delay="0"/>
                                  </p:stCondLst>
                                  <p:childTnLst>
                                    <p:set>
                                      <p:cBhvr>
                                        <p:cTn id="143" dur="1" fill="hold">
                                          <p:stCondLst>
                                            <p:cond delay="0"/>
                                          </p:stCondLst>
                                        </p:cTn>
                                        <p:tgtEl>
                                          <p:spTgt spid="15"/>
                                        </p:tgtEl>
                                        <p:attrNameLst>
                                          <p:attrName>style.visibility</p:attrName>
                                        </p:attrNameLst>
                                      </p:cBhvr>
                                      <p:to>
                                        <p:strVal val="visible"/>
                                      </p:to>
                                    </p:set>
                                    <p:animEffect transition="in" filter="fade">
                                      <p:cBhvr>
                                        <p:cTn id="144" dur="500"/>
                                        <p:tgtEl>
                                          <p:spTgt spid="15"/>
                                        </p:tgtEl>
                                      </p:cBhvr>
                                    </p:animEffect>
                                  </p:childTnLst>
                                </p:cTn>
                              </p:par>
                            </p:childTnLst>
                          </p:cTn>
                        </p:par>
                      </p:childTnLst>
                    </p:cTn>
                  </p:par>
                  <p:par>
                    <p:cTn id="145" fill="hold">
                      <p:stCondLst>
                        <p:cond delay="indefinite"/>
                      </p:stCondLst>
                      <p:childTnLst>
                        <p:par>
                          <p:cTn id="146" fill="hold">
                            <p:stCondLst>
                              <p:cond delay="0"/>
                            </p:stCondLst>
                            <p:childTnLst>
                              <p:par>
                                <p:cTn id="147" presetID="10" presetClass="exit" presetSubtype="0" fill="hold" grpId="1" nodeType="clickEffect">
                                  <p:stCondLst>
                                    <p:cond delay="0"/>
                                  </p:stCondLst>
                                  <p:childTnLst>
                                    <p:animEffect transition="out" filter="fade">
                                      <p:cBhvr>
                                        <p:cTn id="148" dur="500"/>
                                        <p:tgtEl>
                                          <p:spTgt spid="9242"/>
                                        </p:tgtEl>
                                      </p:cBhvr>
                                    </p:animEffect>
                                    <p:set>
                                      <p:cBhvr>
                                        <p:cTn id="149" dur="1" fill="hold">
                                          <p:stCondLst>
                                            <p:cond delay="499"/>
                                          </p:stCondLst>
                                        </p:cTn>
                                        <p:tgtEl>
                                          <p:spTgt spid="9242"/>
                                        </p:tgtEl>
                                        <p:attrNameLst>
                                          <p:attrName>style.visibility</p:attrName>
                                        </p:attrNameLst>
                                      </p:cBhvr>
                                      <p:to>
                                        <p:strVal val="hidden"/>
                                      </p:to>
                                    </p:set>
                                  </p:childTnLst>
                                </p:cTn>
                              </p:par>
                              <p:par>
                                <p:cTn id="150" presetID="10" presetClass="exit" presetSubtype="0" fill="hold" grpId="1" nodeType="withEffect">
                                  <p:stCondLst>
                                    <p:cond delay="0"/>
                                  </p:stCondLst>
                                  <p:childTnLst>
                                    <p:animEffect transition="out" filter="fade">
                                      <p:cBhvr>
                                        <p:cTn id="151" dur="500"/>
                                        <p:tgtEl>
                                          <p:spTgt spid="15"/>
                                        </p:tgtEl>
                                      </p:cBhvr>
                                    </p:animEffect>
                                    <p:set>
                                      <p:cBhvr>
                                        <p:cTn id="152" dur="1" fill="hold">
                                          <p:stCondLst>
                                            <p:cond delay="499"/>
                                          </p:stCondLst>
                                        </p:cTn>
                                        <p:tgtEl>
                                          <p:spTgt spid="15"/>
                                        </p:tgtEl>
                                        <p:attrNameLst>
                                          <p:attrName>style.visibility</p:attrName>
                                        </p:attrNameLst>
                                      </p:cBhvr>
                                      <p:to>
                                        <p:strVal val="hidden"/>
                                      </p:to>
                                    </p:set>
                                  </p:childTnLst>
                                </p:cTn>
                              </p:par>
                              <p:par>
                                <p:cTn id="153" presetID="10" presetClass="entr" presetSubtype="0" fill="hold" grpId="0" nodeType="withEffect">
                                  <p:stCondLst>
                                    <p:cond delay="0"/>
                                  </p:stCondLst>
                                  <p:childTnLst>
                                    <p:set>
                                      <p:cBhvr>
                                        <p:cTn id="154" dur="1" fill="hold">
                                          <p:stCondLst>
                                            <p:cond delay="0"/>
                                          </p:stCondLst>
                                        </p:cTn>
                                        <p:tgtEl>
                                          <p:spTgt spid="9239"/>
                                        </p:tgtEl>
                                        <p:attrNameLst>
                                          <p:attrName>style.visibility</p:attrName>
                                        </p:attrNameLst>
                                      </p:cBhvr>
                                      <p:to>
                                        <p:strVal val="visible"/>
                                      </p:to>
                                    </p:set>
                                    <p:animEffect transition="in" filter="fade">
                                      <p:cBhvr>
                                        <p:cTn id="155" dur="500"/>
                                        <p:tgtEl>
                                          <p:spTgt spid="9239"/>
                                        </p:tgtEl>
                                      </p:cBhvr>
                                    </p:animEffect>
                                  </p:childTnLst>
                                </p:cTn>
                              </p:par>
                            </p:childTnLst>
                          </p:cTn>
                        </p:par>
                      </p:childTnLst>
                    </p:cTn>
                  </p:par>
                  <p:par>
                    <p:cTn id="156" fill="hold">
                      <p:stCondLst>
                        <p:cond delay="indefinite"/>
                      </p:stCondLst>
                      <p:childTnLst>
                        <p:par>
                          <p:cTn id="157" fill="hold">
                            <p:stCondLst>
                              <p:cond delay="0"/>
                            </p:stCondLst>
                            <p:childTnLst>
                              <p:par>
                                <p:cTn id="158" presetID="10" presetClass="exit" presetSubtype="0" fill="hold" grpId="1" nodeType="clickEffect">
                                  <p:stCondLst>
                                    <p:cond delay="0"/>
                                  </p:stCondLst>
                                  <p:childTnLst>
                                    <p:animEffect transition="out" filter="fade">
                                      <p:cBhvr>
                                        <p:cTn id="159" dur="500"/>
                                        <p:tgtEl>
                                          <p:spTgt spid="9239"/>
                                        </p:tgtEl>
                                      </p:cBhvr>
                                    </p:animEffect>
                                    <p:set>
                                      <p:cBhvr>
                                        <p:cTn id="160" dur="1" fill="hold">
                                          <p:stCondLst>
                                            <p:cond delay="499"/>
                                          </p:stCondLst>
                                        </p:cTn>
                                        <p:tgtEl>
                                          <p:spTgt spid="9239"/>
                                        </p:tgtEl>
                                        <p:attrNameLst>
                                          <p:attrName>style.visibility</p:attrName>
                                        </p:attrNameLst>
                                      </p:cBhvr>
                                      <p:to>
                                        <p:strVal val="hidden"/>
                                      </p:to>
                                    </p:set>
                                  </p:childTnLst>
                                </p:cTn>
                              </p:par>
                              <p:par>
                                <p:cTn id="161" presetID="10" presetClass="exit" presetSubtype="0" fill="hold" grpId="1" nodeType="withEffect">
                                  <p:stCondLst>
                                    <p:cond delay="0"/>
                                  </p:stCondLst>
                                  <p:childTnLst>
                                    <p:animEffect transition="out" filter="fade">
                                      <p:cBhvr>
                                        <p:cTn id="162" dur="500"/>
                                        <p:tgtEl>
                                          <p:spTgt spid="9"/>
                                        </p:tgtEl>
                                      </p:cBhvr>
                                    </p:animEffect>
                                    <p:set>
                                      <p:cBhvr>
                                        <p:cTn id="163" dur="1" fill="hold">
                                          <p:stCondLst>
                                            <p:cond delay="499"/>
                                          </p:stCondLst>
                                        </p:cTn>
                                        <p:tgtEl>
                                          <p:spTgt spid="9"/>
                                        </p:tgtEl>
                                        <p:attrNameLst>
                                          <p:attrName>style.visibility</p:attrName>
                                        </p:attrNameLst>
                                      </p:cBhvr>
                                      <p:to>
                                        <p:strVal val="hidden"/>
                                      </p:to>
                                    </p:set>
                                  </p:childTnLst>
                                </p:cTn>
                              </p:par>
                              <p:par>
                                <p:cTn id="164" presetID="10" presetClass="entr" presetSubtype="0" fill="hold" grpId="2" nodeType="withEffect">
                                  <p:stCondLst>
                                    <p:cond delay="0"/>
                                  </p:stCondLst>
                                  <p:childTnLst>
                                    <p:set>
                                      <p:cBhvr>
                                        <p:cTn id="165" dur="1" fill="hold">
                                          <p:stCondLst>
                                            <p:cond delay="0"/>
                                          </p:stCondLst>
                                        </p:cTn>
                                        <p:tgtEl>
                                          <p:spTgt spid="11"/>
                                        </p:tgtEl>
                                        <p:attrNameLst>
                                          <p:attrName>style.visibility</p:attrName>
                                        </p:attrNameLst>
                                      </p:cBhvr>
                                      <p:to>
                                        <p:strVal val="visible"/>
                                      </p:to>
                                    </p:set>
                                    <p:animEffect transition="in" filter="fade">
                                      <p:cBhvr>
                                        <p:cTn id="166" dur="500"/>
                                        <p:tgtEl>
                                          <p:spTgt spid="11"/>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27"/>
                                        </p:tgtEl>
                                        <p:attrNameLst>
                                          <p:attrName>style.visibility</p:attrName>
                                        </p:attrNameLst>
                                      </p:cBhvr>
                                      <p:to>
                                        <p:strVal val="visible"/>
                                      </p:to>
                                    </p:set>
                                    <p:animEffect transition="in" filter="fade">
                                      <p:cBhvr>
                                        <p:cTn id="16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animBg="1"/>
      <p:bldP spid="5" grpId="1"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1" grpId="2" animBg="1"/>
      <p:bldP spid="12" grpId="0" animBg="1"/>
      <p:bldP spid="12" grpId="1" animBg="1"/>
      <p:bldP spid="13" grpId="0" animBg="1"/>
      <p:bldP spid="13" grpId="1" animBg="1"/>
      <p:bldP spid="14" grpId="0" animBg="1"/>
      <p:bldP spid="14" grpId="1" animBg="1"/>
      <p:bldP spid="15" grpId="0" animBg="1"/>
      <p:bldP spid="15" grpId="1" animBg="1"/>
      <p:bldP spid="19" grpId="0" animBg="1"/>
      <p:bldP spid="9234" grpId="0"/>
      <p:bldP spid="9234" grpId="1"/>
      <p:bldP spid="9235" grpId="0"/>
      <p:bldP spid="9235" grpId="1"/>
      <p:bldP spid="9236" grpId="0"/>
      <p:bldP spid="9236" grpId="1"/>
      <p:bldP spid="9237" grpId="0"/>
      <p:bldP spid="9237" grpId="1"/>
      <p:bldP spid="9238" grpId="0"/>
      <p:bldP spid="9238" grpId="1"/>
      <p:bldP spid="9239" grpId="0"/>
      <p:bldP spid="9239" grpId="1"/>
      <p:bldP spid="9240" grpId="0"/>
      <p:bldP spid="9240" grpId="1"/>
      <p:bldP spid="9241" grpId="0"/>
      <p:bldP spid="9241" grpId="1"/>
      <p:bldP spid="9242" grpId="0"/>
      <p:bldP spid="9242" grpId="1"/>
      <p:bldP spid="27" grpId="0"/>
      <p:bldP spid="31" grpId="0"/>
      <p:bldP spid="31"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561F69B-4532-4F91-BC19-0E431065BD8A}"/>
              </a:ext>
            </a:extLst>
          </p:cNvPr>
          <p:cNvSpPr/>
          <p:nvPr/>
        </p:nvSpPr>
        <p:spPr>
          <a:xfrm>
            <a:off x="114300" y="1143000"/>
            <a:ext cx="8915400" cy="1219200"/>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1F34827E-D476-4D26-BD3D-432C56569C2B}"/>
              </a:ext>
            </a:extLst>
          </p:cNvPr>
          <p:cNvSpPr/>
          <p:nvPr/>
        </p:nvSpPr>
        <p:spPr>
          <a:xfrm>
            <a:off x="114300" y="2427460"/>
            <a:ext cx="8915400" cy="1458739"/>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020599F-D12A-42F8-977B-B51B7B3F0ECC}"/>
              </a:ext>
            </a:extLst>
          </p:cNvPr>
          <p:cNvSpPr/>
          <p:nvPr/>
        </p:nvSpPr>
        <p:spPr>
          <a:xfrm>
            <a:off x="114300" y="3939351"/>
            <a:ext cx="8915400" cy="1458739"/>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79662CF-F942-4C27-BD7B-2BFB104191F4}"/>
              </a:ext>
            </a:extLst>
          </p:cNvPr>
          <p:cNvSpPr/>
          <p:nvPr/>
        </p:nvSpPr>
        <p:spPr>
          <a:xfrm>
            <a:off x="5715000" y="1406533"/>
            <a:ext cx="3276600" cy="24071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4044DA5-89F7-47F6-A172-4401B9308782}"/>
              </a:ext>
            </a:extLst>
          </p:cNvPr>
          <p:cNvSpPr/>
          <p:nvPr/>
        </p:nvSpPr>
        <p:spPr>
          <a:xfrm>
            <a:off x="152400" y="1588090"/>
            <a:ext cx="4875731" cy="24071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683EC26-BEA7-43A8-827A-BF810C3704C9}"/>
              </a:ext>
            </a:extLst>
          </p:cNvPr>
          <p:cNvSpPr/>
          <p:nvPr/>
        </p:nvSpPr>
        <p:spPr>
          <a:xfrm>
            <a:off x="5028131" y="1558933"/>
            <a:ext cx="3582469" cy="219517"/>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1317477-9094-476B-BB8F-32A4E5E7C12D}"/>
              </a:ext>
            </a:extLst>
          </p:cNvPr>
          <p:cNvSpPr/>
          <p:nvPr/>
        </p:nvSpPr>
        <p:spPr>
          <a:xfrm>
            <a:off x="165931" y="1778450"/>
            <a:ext cx="7682669" cy="21486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EC74422-C51A-4E33-A40F-E8B50C77E646}"/>
              </a:ext>
            </a:extLst>
          </p:cNvPr>
          <p:cNvSpPr/>
          <p:nvPr/>
        </p:nvSpPr>
        <p:spPr>
          <a:xfrm>
            <a:off x="4115690" y="1203923"/>
            <a:ext cx="2132710" cy="24071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A5A4792-0717-429B-907E-B8C62E072707}"/>
              </a:ext>
            </a:extLst>
          </p:cNvPr>
          <p:cNvSpPr/>
          <p:nvPr/>
        </p:nvSpPr>
        <p:spPr>
          <a:xfrm>
            <a:off x="2940910" y="2743200"/>
            <a:ext cx="1402490" cy="23863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930722B6-8B32-4F97-BCEC-FF32704F2B6E}"/>
              </a:ext>
            </a:extLst>
          </p:cNvPr>
          <p:cNvSpPr/>
          <p:nvPr/>
        </p:nvSpPr>
        <p:spPr>
          <a:xfrm>
            <a:off x="167088" y="3605971"/>
            <a:ext cx="671112" cy="23863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C58C52C-6966-425A-8ACB-16C7414F84F6}"/>
              </a:ext>
            </a:extLst>
          </p:cNvPr>
          <p:cNvSpPr/>
          <p:nvPr/>
        </p:nvSpPr>
        <p:spPr>
          <a:xfrm>
            <a:off x="890988" y="3605971"/>
            <a:ext cx="785412" cy="23863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7342B3C-F93E-4959-A962-24EA14CB11CB}"/>
              </a:ext>
            </a:extLst>
          </p:cNvPr>
          <p:cNvSpPr/>
          <p:nvPr/>
        </p:nvSpPr>
        <p:spPr>
          <a:xfrm>
            <a:off x="1729188" y="3605971"/>
            <a:ext cx="861612" cy="23863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33BD763-880D-4684-BC86-AF43CEED1021}"/>
              </a:ext>
            </a:extLst>
          </p:cNvPr>
          <p:cNvSpPr/>
          <p:nvPr/>
        </p:nvSpPr>
        <p:spPr>
          <a:xfrm>
            <a:off x="2643587" y="3605971"/>
            <a:ext cx="997989" cy="23863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Rectangle 1">
            <a:extLst>
              <a:ext uri="{FF2B5EF4-FFF2-40B4-BE49-F238E27FC236}">
                <a16:creationId xmlns:a16="http://schemas.microsoft.com/office/drawing/2014/main" id="{D142933F-4B7E-4901-9A3B-F0CBF5212423}"/>
              </a:ext>
            </a:extLst>
          </p:cNvPr>
          <p:cNvSpPr>
            <a:spLocks noChangeArrowheads="1"/>
          </p:cNvSpPr>
          <p:nvPr/>
        </p:nvSpPr>
        <p:spPr bwMode="auto">
          <a:xfrm>
            <a:off x="114300" y="685800"/>
            <a:ext cx="8915400" cy="500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pPr>
              <a:spcBef>
                <a:spcPts val="600"/>
              </a:spcBef>
              <a:spcAft>
                <a:spcPts val="600"/>
              </a:spcAft>
            </a:pPr>
            <a:r>
              <a:rPr lang="en-US" altLang="en-US" sz="1800" b="1" dirty="0">
                <a:solidFill>
                  <a:srgbClr val="333333"/>
                </a:solidFill>
                <a:latin typeface="Arial" panose="020B0604020202020204" pitchFamily="34" charset="0"/>
                <a:cs typeface="Arial" panose="020B0604020202020204" pitchFamily="34" charset="0"/>
              </a:rPr>
              <a:t>Problem part A:</a:t>
            </a:r>
          </a:p>
          <a:p>
            <a:pPr>
              <a:spcBef>
                <a:spcPts val="1200"/>
              </a:spcBef>
              <a:spcAft>
                <a:spcPts val="600"/>
              </a:spcAft>
            </a:pPr>
            <a:r>
              <a:rPr lang="en-US" sz="1200" dirty="0"/>
              <a:t>(a)   Write the constructor for the </a:t>
            </a:r>
            <a:r>
              <a:rPr lang="en-US" sz="1200" dirty="0" err="1"/>
              <a:t>UserName</a:t>
            </a:r>
            <a:r>
              <a:rPr lang="en-US" sz="1200" dirty="0"/>
              <a:t> class. The constructor initializes and fills </a:t>
            </a:r>
            <a:r>
              <a:rPr lang="en-US" sz="1200" dirty="0" err="1"/>
              <a:t>possibleNames</a:t>
            </a:r>
            <a:r>
              <a:rPr lang="en-US" sz="1200" dirty="0"/>
              <a:t> with possible user names based on the </a:t>
            </a:r>
            <a:r>
              <a:rPr lang="en-US" sz="1200" dirty="0" err="1"/>
              <a:t>firstName</a:t>
            </a:r>
            <a:r>
              <a:rPr lang="en-US" sz="1200" dirty="0"/>
              <a:t> and </a:t>
            </a:r>
            <a:r>
              <a:rPr lang="en-US" sz="1200" dirty="0" err="1"/>
              <a:t>lastName</a:t>
            </a:r>
            <a:r>
              <a:rPr lang="en-US" sz="1200" dirty="0"/>
              <a:t> parameters. The possible user names are obtained by concatenating </a:t>
            </a:r>
            <a:r>
              <a:rPr lang="en-US" sz="1200" dirty="0" err="1"/>
              <a:t>lastName</a:t>
            </a:r>
            <a:r>
              <a:rPr lang="en-US" sz="1200" dirty="0"/>
              <a:t> with different substrings of </a:t>
            </a:r>
            <a:r>
              <a:rPr lang="en-US" sz="1200" dirty="0" err="1"/>
              <a:t>firstName</a:t>
            </a:r>
            <a:r>
              <a:rPr lang="en-US" sz="1200" dirty="0"/>
              <a:t>. The substrings begin with the first character of </a:t>
            </a:r>
            <a:r>
              <a:rPr lang="en-US" sz="1200" dirty="0" err="1"/>
              <a:t>firstName</a:t>
            </a:r>
            <a:r>
              <a:rPr lang="en-US" sz="1200" dirty="0"/>
              <a:t> and the lengths of the substrings take on all values from 1 to the length of </a:t>
            </a:r>
            <a:r>
              <a:rPr lang="en-US" sz="1200" dirty="0" err="1"/>
              <a:t>firstName</a:t>
            </a:r>
            <a:r>
              <a:rPr lang="en-US" sz="1200" dirty="0"/>
              <a:t>.</a:t>
            </a:r>
          </a:p>
          <a:p>
            <a:pPr>
              <a:spcBef>
                <a:spcPts val="600"/>
              </a:spcBef>
              <a:spcAft>
                <a:spcPts val="600"/>
              </a:spcAft>
            </a:pPr>
            <a:r>
              <a:rPr lang="en-US" sz="1200" dirty="0"/>
              <a:t>The following example shows the contents of </a:t>
            </a:r>
            <a:r>
              <a:rPr lang="en-US" sz="1200" dirty="0" err="1"/>
              <a:t>possibleNames</a:t>
            </a:r>
            <a:r>
              <a:rPr lang="en-US" sz="1200" dirty="0"/>
              <a:t> after a </a:t>
            </a:r>
            <a:r>
              <a:rPr lang="en-US" sz="1200" dirty="0" err="1"/>
              <a:t>UserName</a:t>
            </a:r>
            <a:r>
              <a:rPr lang="en-US" sz="1200" dirty="0"/>
              <a:t> object has been instantiated.</a:t>
            </a:r>
          </a:p>
          <a:p>
            <a:pPr>
              <a:spcBef>
                <a:spcPts val="600"/>
              </a:spcBef>
              <a:spcAft>
                <a:spcPts val="600"/>
              </a:spcAft>
            </a:pPr>
            <a:r>
              <a:rPr lang="en-US" sz="1200" dirty="0"/>
              <a:t>Example</a:t>
            </a:r>
          </a:p>
          <a:p>
            <a:pPr>
              <a:spcBef>
                <a:spcPts val="600"/>
              </a:spcBef>
              <a:spcAft>
                <a:spcPts val="600"/>
              </a:spcAft>
            </a:pPr>
            <a:r>
              <a:rPr lang="en-US" sz="1200" dirty="0" err="1"/>
              <a:t>UserName</a:t>
            </a:r>
            <a:r>
              <a:rPr lang="en-US" sz="1200" dirty="0"/>
              <a:t> person = new </a:t>
            </a:r>
            <a:r>
              <a:rPr lang="en-US" sz="1200" dirty="0" err="1"/>
              <a:t>UserName</a:t>
            </a:r>
            <a:r>
              <a:rPr lang="en-US" sz="1200" dirty="0"/>
              <a:t>("john", "smith");</a:t>
            </a:r>
          </a:p>
          <a:p>
            <a:pPr>
              <a:spcBef>
                <a:spcPts val="600"/>
              </a:spcBef>
              <a:spcAft>
                <a:spcPts val="600"/>
              </a:spcAft>
            </a:pPr>
            <a:r>
              <a:rPr lang="en-US" sz="1200" dirty="0"/>
              <a:t>After the code segment has been executed, the </a:t>
            </a:r>
            <a:r>
              <a:rPr lang="en-US" sz="1200" dirty="0" err="1"/>
              <a:t>possibleNames</a:t>
            </a:r>
            <a:r>
              <a:rPr lang="en-US" sz="1200" dirty="0"/>
              <a:t> instance variable of person will contain the following String objects in some order.</a:t>
            </a:r>
          </a:p>
          <a:p>
            <a:pPr>
              <a:spcBef>
                <a:spcPts val="600"/>
              </a:spcBef>
              <a:spcAft>
                <a:spcPts val="600"/>
              </a:spcAft>
            </a:pPr>
            <a:r>
              <a:rPr lang="en-US" sz="1200" dirty="0"/>
              <a:t>"</a:t>
            </a:r>
            <a:r>
              <a:rPr lang="en-US" sz="1200" dirty="0" err="1"/>
              <a:t>smithj</a:t>
            </a:r>
            <a:r>
              <a:rPr lang="en-US" sz="1200" dirty="0"/>
              <a:t>", "</a:t>
            </a:r>
            <a:r>
              <a:rPr lang="en-US" sz="1200" dirty="0" err="1"/>
              <a:t>smithjo</a:t>
            </a:r>
            <a:r>
              <a:rPr lang="en-US" sz="1200" dirty="0"/>
              <a:t>", "</a:t>
            </a:r>
            <a:r>
              <a:rPr lang="en-US" sz="1200" dirty="0" err="1"/>
              <a:t>smithjoh</a:t>
            </a:r>
            <a:r>
              <a:rPr lang="en-US" sz="1200" dirty="0"/>
              <a:t>", "</a:t>
            </a:r>
            <a:r>
              <a:rPr lang="en-US" sz="1200" dirty="0" err="1"/>
              <a:t>smithjohn</a:t>
            </a:r>
            <a:r>
              <a:rPr lang="en-US" sz="1200" dirty="0"/>
              <a:t>"</a:t>
            </a:r>
          </a:p>
          <a:p>
            <a:pPr>
              <a:spcBef>
                <a:spcPts val="600"/>
              </a:spcBef>
              <a:spcAft>
                <a:spcPts val="600"/>
              </a:spcAft>
            </a:pPr>
            <a:r>
              <a:rPr lang="en-US" sz="1200" dirty="0"/>
              <a:t>Write the </a:t>
            </a:r>
            <a:r>
              <a:rPr lang="en-US" sz="1200" dirty="0" err="1"/>
              <a:t>UserName</a:t>
            </a:r>
            <a:r>
              <a:rPr lang="en-US" sz="1200" dirty="0"/>
              <a:t> constructor below.</a:t>
            </a:r>
          </a:p>
          <a:p>
            <a:pPr>
              <a:spcBef>
                <a:spcPts val="600"/>
              </a:spcBef>
              <a:spcAft>
                <a:spcPts val="0"/>
              </a:spcAft>
            </a:pPr>
            <a:r>
              <a:rPr lang="en-US" sz="1200" dirty="0"/>
              <a:t>/** Constructs a </a:t>
            </a:r>
            <a:r>
              <a:rPr lang="en-US" sz="1200" dirty="0" err="1"/>
              <a:t>UserName</a:t>
            </a:r>
            <a:r>
              <a:rPr lang="en-US" sz="1200" dirty="0"/>
              <a:t> object as described in part (a).</a:t>
            </a:r>
          </a:p>
          <a:p>
            <a:pPr>
              <a:spcBef>
                <a:spcPts val="0"/>
              </a:spcBef>
              <a:spcAft>
                <a:spcPts val="0"/>
              </a:spcAft>
            </a:pPr>
            <a:r>
              <a:rPr lang="en-US" sz="1200" dirty="0"/>
              <a:t>* </a:t>
            </a:r>
            <a:r>
              <a:rPr lang="en-US" sz="1200" b="1" dirty="0"/>
              <a:t>Precondition:</a:t>
            </a:r>
            <a:r>
              <a:rPr lang="en-US" sz="1200" dirty="0"/>
              <a:t> </a:t>
            </a:r>
            <a:r>
              <a:rPr lang="en-US" sz="1200" dirty="0" err="1"/>
              <a:t>firstName</a:t>
            </a:r>
            <a:r>
              <a:rPr lang="en-US" sz="1200" dirty="0"/>
              <a:t> and </a:t>
            </a:r>
            <a:r>
              <a:rPr lang="en-US" sz="1200" dirty="0" err="1"/>
              <a:t>lastName</a:t>
            </a:r>
            <a:r>
              <a:rPr lang="en-US" sz="1200" dirty="0"/>
              <a:t> have length greater than 0</a:t>
            </a:r>
          </a:p>
          <a:p>
            <a:pPr>
              <a:spcBef>
                <a:spcPts val="0"/>
              </a:spcBef>
              <a:spcAft>
                <a:spcPts val="0"/>
              </a:spcAft>
            </a:pPr>
            <a:r>
              <a:rPr lang="en-US" sz="1200" dirty="0"/>
              <a:t>* and contain only uppercase and lowercase letters.</a:t>
            </a:r>
          </a:p>
          <a:p>
            <a:pPr>
              <a:spcBef>
                <a:spcPts val="0"/>
              </a:spcBef>
              <a:spcAft>
                <a:spcPts val="0"/>
              </a:spcAft>
            </a:pPr>
            <a:r>
              <a:rPr lang="en-US" sz="1200" dirty="0"/>
              <a:t>*/</a:t>
            </a:r>
          </a:p>
          <a:p>
            <a:pPr>
              <a:spcBef>
                <a:spcPts val="0"/>
              </a:spcBef>
              <a:spcAft>
                <a:spcPts val="0"/>
              </a:spcAft>
            </a:pPr>
            <a:r>
              <a:rPr lang="en-US" sz="1200" dirty="0"/>
              <a:t>public </a:t>
            </a:r>
            <a:r>
              <a:rPr lang="en-US" sz="1200" dirty="0" err="1"/>
              <a:t>UserName</a:t>
            </a:r>
            <a:r>
              <a:rPr lang="en-US" sz="1200" dirty="0"/>
              <a:t>(String </a:t>
            </a:r>
            <a:r>
              <a:rPr lang="en-US" sz="1200" dirty="0" err="1"/>
              <a:t>firstName</a:t>
            </a:r>
            <a:r>
              <a:rPr lang="en-US" sz="1200" dirty="0"/>
              <a:t>, String </a:t>
            </a:r>
            <a:r>
              <a:rPr lang="en-US" sz="1200" dirty="0" err="1"/>
              <a:t>lastName</a:t>
            </a:r>
            <a:r>
              <a:rPr lang="en-US" sz="1200" dirty="0"/>
              <a:t>)</a:t>
            </a:r>
          </a:p>
          <a:p>
            <a:pPr>
              <a:spcBef>
                <a:spcPts val="600"/>
              </a:spcBef>
              <a:spcAft>
                <a:spcPts val="600"/>
              </a:spcAft>
            </a:pPr>
            <a:endParaRPr lang="en-US" altLang="en-US" sz="1400" dirty="0">
              <a:solidFill>
                <a:srgbClr val="333333"/>
              </a:solidFill>
              <a:latin typeface="Courier New" panose="02070309020205020404" pitchFamily="49" charset="0"/>
            </a:endParaRPr>
          </a:p>
        </p:txBody>
      </p:sp>
      <p:sp>
        <p:nvSpPr>
          <p:cNvPr id="2" name="TextBox 1">
            <a:extLst>
              <a:ext uri="{FF2B5EF4-FFF2-40B4-BE49-F238E27FC236}">
                <a16:creationId xmlns:a16="http://schemas.microsoft.com/office/drawing/2014/main" id="{DDD58256-7689-4C46-A5C5-7B12E0CC092A}"/>
              </a:ext>
            </a:extLst>
          </p:cNvPr>
          <p:cNvSpPr txBox="1"/>
          <p:nvPr/>
        </p:nvSpPr>
        <p:spPr>
          <a:xfrm>
            <a:off x="2209800" y="228600"/>
            <a:ext cx="5029200" cy="783193"/>
          </a:xfrm>
          <a:prstGeom prst="roundRect">
            <a:avLst/>
          </a:prstGeom>
          <a:solidFill>
            <a:schemeClr val="bg1">
              <a:lumMod val="85000"/>
            </a:schemeClr>
          </a:solidFill>
          <a:ln>
            <a:solidFill>
              <a:schemeClr val="bg1">
                <a:lumMod val="65000"/>
              </a:schemeClr>
            </a:solidFill>
          </a:ln>
          <a:effectLst>
            <a:outerShdw blurRad="50800" dist="38100" dir="2700000" algn="tl" rotWithShape="0">
              <a:prstClr val="black">
                <a:alpha val="40000"/>
              </a:prstClr>
            </a:outerShdw>
          </a:effectLst>
        </p:spPr>
        <p:txBody>
          <a:bodyPr wrap="square" rtlCol="0">
            <a:spAutoFit/>
          </a:bodyPr>
          <a:lstStyle/>
          <a:p>
            <a:endParaRPr lang="en-US" dirty="0"/>
          </a:p>
          <a:p>
            <a:endParaRPr lang="en-US" dirty="0"/>
          </a:p>
        </p:txBody>
      </p:sp>
      <p:sp>
        <p:nvSpPr>
          <p:cNvPr id="4" name="TextBox 3">
            <a:extLst>
              <a:ext uri="{FF2B5EF4-FFF2-40B4-BE49-F238E27FC236}">
                <a16:creationId xmlns:a16="http://schemas.microsoft.com/office/drawing/2014/main" id="{DD6427AA-D8BA-4AF1-BC7D-DC75E54E1EF4}"/>
              </a:ext>
            </a:extLst>
          </p:cNvPr>
          <p:cNvSpPr txBox="1"/>
          <p:nvPr/>
        </p:nvSpPr>
        <p:spPr>
          <a:xfrm>
            <a:off x="2222616" y="256378"/>
            <a:ext cx="3048000" cy="400110"/>
          </a:xfrm>
          <a:prstGeom prst="rect">
            <a:avLst/>
          </a:prstGeom>
          <a:noFill/>
        </p:spPr>
        <p:txBody>
          <a:bodyPr wrap="square" rtlCol="0">
            <a:spAutoFit/>
          </a:bodyPr>
          <a:lstStyle/>
          <a:p>
            <a:r>
              <a:rPr lang="en-US" dirty="0"/>
              <a:t>Problem description…</a:t>
            </a:r>
          </a:p>
        </p:txBody>
      </p:sp>
      <p:sp>
        <p:nvSpPr>
          <p:cNvPr id="8" name="TextBox 7">
            <a:extLst>
              <a:ext uri="{FF2B5EF4-FFF2-40B4-BE49-F238E27FC236}">
                <a16:creationId xmlns:a16="http://schemas.microsoft.com/office/drawing/2014/main" id="{9B30630A-81F9-4104-9AB0-42982B4325BE}"/>
              </a:ext>
            </a:extLst>
          </p:cNvPr>
          <p:cNvSpPr txBox="1"/>
          <p:nvPr/>
        </p:nvSpPr>
        <p:spPr>
          <a:xfrm>
            <a:off x="2216920" y="246452"/>
            <a:ext cx="3048000" cy="400110"/>
          </a:xfrm>
          <a:prstGeom prst="rect">
            <a:avLst/>
          </a:prstGeom>
          <a:noFill/>
        </p:spPr>
        <p:txBody>
          <a:bodyPr wrap="square" rtlCol="0">
            <a:spAutoFit/>
          </a:bodyPr>
          <a:lstStyle/>
          <a:p>
            <a:r>
              <a:rPr lang="en-US" dirty="0"/>
              <a:t>Example(s) provided…</a:t>
            </a:r>
          </a:p>
        </p:txBody>
      </p:sp>
      <p:sp>
        <p:nvSpPr>
          <p:cNvPr id="9" name="TextBox 8">
            <a:extLst>
              <a:ext uri="{FF2B5EF4-FFF2-40B4-BE49-F238E27FC236}">
                <a16:creationId xmlns:a16="http://schemas.microsoft.com/office/drawing/2014/main" id="{F61D5CA4-26CC-4D40-AA27-B89289DBF931}"/>
              </a:ext>
            </a:extLst>
          </p:cNvPr>
          <p:cNvSpPr txBox="1"/>
          <p:nvPr/>
        </p:nvSpPr>
        <p:spPr>
          <a:xfrm>
            <a:off x="2216920" y="264272"/>
            <a:ext cx="4572000" cy="707886"/>
          </a:xfrm>
          <a:prstGeom prst="rect">
            <a:avLst/>
          </a:prstGeom>
          <a:noFill/>
        </p:spPr>
        <p:txBody>
          <a:bodyPr wrap="square" rtlCol="0">
            <a:spAutoFit/>
          </a:bodyPr>
          <a:lstStyle/>
          <a:p>
            <a:r>
              <a:rPr lang="en-US" dirty="0"/>
              <a:t>Example(s) provided…</a:t>
            </a:r>
          </a:p>
          <a:p>
            <a:r>
              <a:rPr lang="en-US" dirty="0"/>
              <a:t>these are *SUUUPER* important!</a:t>
            </a:r>
          </a:p>
        </p:txBody>
      </p:sp>
      <p:sp>
        <p:nvSpPr>
          <p:cNvPr id="10" name="TextBox 9">
            <a:extLst>
              <a:ext uri="{FF2B5EF4-FFF2-40B4-BE49-F238E27FC236}">
                <a16:creationId xmlns:a16="http://schemas.microsoft.com/office/drawing/2014/main" id="{880132C2-1C6B-4FA9-BEA2-C37ACAE27CFC}"/>
              </a:ext>
            </a:extLst>
          </p:cNvPr>
          <p:cNvSpPr txBox="1"/>
          <p:nvPr/>
        </p:nvSpPr>
        <p:spPr>
          <a:xfrm>
            <a:off x="2222616" y="256378"/>
            <a:ext cx="5029200" cy="400110"/>
          </a:xfrm>
          <a:prstGeom prst="rect">
            <a:avLst/>
          </a:prstGeom>
          <a:noFill/>
        </p:spPr>
        <p:txBody>
          <a:bodyPr wrap="square" rtlCol="0">
            <a:spAutoFit/>
          </a:bodyPr>
          <a:lstStyle/>
          <a:p>
            <a:r>
              <a:rPr lang="en-US" dirty="0"/>
              <a:t>Problem description…read it carefully!</a:t>
            </a:r>
          </a:p>
        </p:txBody>
      </p:sp>
      <p:sp>
        <p:nvSpPr>
          <p:cNvPr id="12" name="TextBox 11">
            <a:extLst>
              <a:ext uri="{FF2B5EF4-FFF2-40B4-BE49-F238E27FC236}">
                <a16:creationId xmlns:a16="http://schemas.microsoft.com/office/drawing/2014/main" id="{B55077D5-4E46-4D79-B3FF-FA448DFF086B}"/>
              </a:ext>
            </a:extLst>
          </p:cNvPr>
          <p:cNvSpPr txBox="1"/>
          <p:nvPr/>
        </p:nvSpPr>
        <p:spPr>
          <a:xfrm>
            <a:off x="2209800" y="238631"/>
            <a:ext cx="4572000" cy="400110"/>
          </a:xfrm>
          <a:prstGeom prst="rect">
            <a:avLst/>
          </a:prstGeom>
          <a:noFill/>
        </p:spPr>
        <p:txBody>
          <a:bodyPr wrap="square" rtlCol="0">
            <a:spAutoFit/>
          </a:bodyPr>
          <a:lstStyle/>
          <a:p>
            <a:r>
              <a:rPr lang="en-US" dirty="0"/>
              <a:t>…and the starter code snippet</a:t>
            </a:r>
          </a:p>
        </p:txBody>
      </p:sp>
      <p:sp>
        <p:nvSpPr>
          <p:cNvPr id="13" name="TextBox 12">
            <a:extLst>
              <a:ext uri="{FF2B5EF4-FFF2-40B4-BE49-F238E27FC236}">
                <a16:creationId xmlns:a16="http://schemas.microsoft.com/office/drawing/2014/main" id="{105794BB-4DB6-44F9-A5F7-37C3F105917E}"/>
              </a:ext>
            </a:extLst>
          </p:cNvPr>
          <p:cNvSpPr txBox="1"/>
          <p:nvPr/>
        </p:nvSpPr>
        <p:spPr>
          <a:xfrm>
            <a:off x="2221192" y="258240"/>
            <a:ext cx="5029200" cy="707886"/>
          </a:xfrm>
          <a:prstGeom prst="rect">
            <a:avLst/>
          </a:prstGeom>
          <a:noFill/>
        </p:spPr>
        <p:txBody>
          <a:bodyPr wrap="square" rtlCol="0">
            <a:spAutoFit/>
          </a:bodyPr>
          <a:lstStyle/>
          <a:p>
            <a:r>
              <a:rPr lang="en-US" dirty="0"/>
              <a:t>Note also it says “The constructor initializes … </a:t>
            </a:r>
            <a:r>
              <a:rPr lang="en-US" dirty="0" err="1"/>
              <a:t>possibleNames</a:t>
            </a:r>
            <a:r>
              <a:rPr lang="en-US" dirty="0"/>
              <a:t>”</a:t>
            </a:r>
          </a:p>
        </p:txBody>
      </p:sp>
      <p:sp>
        <p:nvSpPr>
          <p:cNvPr id="14" name="TextBox 13">
            <a:extLst>
              <a:ext uri="{FF2B5EF4-FFF2-40B4-BE49-F238E27FC236}">
                <a16:creationId xmlns:a16="http://schemas.microsoft.com/office/drawing/2014/main" id="{C71B6BA5-66D4-46EC-B760-990E57692497}"/>
              </a:ext>
            </a:extLst>
          </p:cNvPr>
          <p:cNvSpPr txBox="1"/>
          <p:nvPr/>
        </p:nvSpPr>
        <p:spPr>
          <a:xfrm>
            <a:off x="2219768" y="264272"/>
            <a:ext cx="5029200" cy="707886"/>
          </a:xfrm>
          <a:prstGeom prst="rect">
            <a:avLst/>
          </a:prstGeom>
          <a:noFill/>
        </p:spPr>
        <p:txBody>
          <a:bodyPr wrap="square" rtlCol="0">
            <a:spAutoFit/>
          </a:bodyPr>
          <a:lstStyle/>
          <a:p>
            <a:r>
              <a:rPr lang="en-US" dirty="0"/>
              <a:t>…this means you need to write the </a:t>
            </a:r>
          </a:p>
          <a:p>
            <a:r>
              <a:rPr lang="en-US" sz="1600" dirty="0" err="1">
                <a:latin typeface="Arial" panose="020B0604020202020204" pitchFamily="34" charset="0"/>
                <a:cs typeface="Arial" panose="020B0604020202020204" pitchFamily="34" charset="0"/>
              </a:rPr>
              <a:t>possibleNames</a:t>
            </a:r>
            <a:r>
              <a:rPr lang="en-US" sz="1600" dirty="0">
                <a:latin typeface="Arial" panose="020B0604020202020204" pitchFamily="34" charset="0"/>
                <a:cs typeface="Arial" panose="020B0604020202020204" pitchFamily="34" charset="0"/>
              </a:rPr>
              <a:t> = new </a:t>
            </a:r>
            <a:r>
              <a:rPr lang="en-US" sz="1600" dirty="0" err="1">
                <a:latin typeface="Arial" panose="020B0604020202020204" pitchFamily="34" charset="0"/>
                <a:cs typeface="Arial" panose="020B0604020202020204" pitchFamily="34" charset="0"/>
              </a:rPr>
              <a:t>ArrayList</a:t>
            </a:r>
            <a:r>
              <a:rPr lang="en-US" sz="1600" dirty="0">
                <a:latin typeface="Arial" panose="020B0604020202020204" pitchFamily="34" charset="0"/>
                <a:cs typeface="Arial" panose="020B0604020202020204" pitchFamily="34" charset="0"/>
              </a:rPr>
              <a:t>&lt;String&gt;() </a:t>
            </a:r>
            <a:r>
              <a:rPr lang="en-US" dirty="0"/>
              <a:t>code</a:t>
            </a:r>
            <a:endParaRPr lang="en-US" sz="16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DE2F41B0-35DD-49F8-9F3C-8CAFA4A26341}"/>
              </a:ext>
            </a:extLst>
          </p:cNvPr>
          <p:cNvSpPr txBox="1"/>
          <p:nvPr/>
        </p:nvSpPr>
        <p:spPr>
          <a:xfrm>
            <a:off x="2222616" y="255362"/>
            <a:ext cx="5029200" cy="707886"/>
          </a:xfrm>
          <a:prstGeom prst="rect">
            <a:avLst/>
          </a:prstGeom>
          <a:noFill/>
        </p:spPr>
        <p:txBody>
          <a:bodyPr wrap="square" rtlCol="0">
            <a:spAutoFit/>
          </a:bodyPr>
          <a:lstStyle/>
          <a:p>
            <a:r>
              <a:rPr lang="en-US" dirty="0"/>
              <a:t>It tells you how to build the possible user names…</a:t>
            </a:r>
          </a:p>
        </p:txBody>
      </p:sp>
      <p:sp>
        <p:nvSpPr>
          <p:cNvPr id="16" name="TextBox 15">
            <a:extLst>
              <a:ext uri="{FF2B5EF4-FFF2-40B4-BE49-F238E27FC236}">
                <a16:creationId xmlns:a16="http://schemas.microsoft.com/office/drawing/2014/main" id="{B3FD9D7C-24C5-4E0A-BAEA-9458C6B2426F}"/>
              </a:ext>
            </a:extLst>
          </p:cNvPr>
          <p:cNvSpPr txBox="1"/>
          <p:nvPr/>
        </p:nvSpPr>
        <p:spPr>
          <a:xfrm>
            <a:off x="2221192" y="256378"/>
            <a:ext cx="5029200" cy="400110"/>
          </a:xfrm>
          <a:prstGeom prst="rect">
            <a:avLst/>
          </a:prstGeom>
          <a:noFill/>
        </p:spPr>
        <p:txBody>
          <a:bodyPr wrap="square" rtlCol="0">
            <a:spAutoFit/>
          </a:bodyPr>
          <a:lstStyle/>
          <a:p>
            <a:r>
              <a:rPr lang="en-US" dirty="0"/>
              <a:t>…and gives valuable hints…</a:t>
            </a:r>
          </a:p>
        </p:txBody>
      </p:sp>
      <p:sp>
        <p:nvSpPr>
          <p:cNvPr id="21" name="TextBox 20">
            <a:extLst>
              <a:ext uri="{FF2B5EF4-FFF2-40B4-BE49-F238E27FC236}">
                <a16:creationId xmlns:a16="http://schemas.microsoft.com/office/drawing/2014/main" id="{A3FDA474-E289-4096-A4F9-D4C912DA151A}"/>
              </a:ext>
            </a:extLst>
          </p:cNvPr>
          <p:cNvSpPr txBox="1"/>
          <p:nvPr/>
        </p:nvSpPr>
        <p:spPr>
          <a:xfrm>
            <a:off x="2335492" y="257376"/>
            <a:ext cx="4800600" cy="400110"/>
          </a:xfrm>
          <a:prstGeom prst="rect">
            <a:avLst/>
          </a:prstGeom>
          <a:noFill/>
        </p:spPr>
        <p:txBody>
          <a:bodyPr wrap="square" rtlCol="0">
            <a:spAutoFit/>
          </a:bodyPr>
          <a:lstStyle/>
          <a:p>
            <a:r>
              <a:rPr lang="en-US" dirty="0"/>
              <a:t>…going to need to use substring()</a:t>
            </a:r>
          </a:p>
        </p:txBody>
      </p:sp>
      <p:sp>
        <p:nvSpPr>
          <p:cNvPr id="24" name="TextBox 23">
            <a:extLst>
              <a:ext uri="{FF2B5EF4-FFF2-40B4-BE49-F238E27FC236}">
                <a16:creationId xmlns:a16="http://schemas.microsoft.com/office/drawing/2014/main" id="{D6F0A201-E3D4-49F3-A369-DAAE1D9D6136}"/>
              </a:ext>
            </a:extLst>
          </p:cNvPr>
          <p:cNvSpPr txBox="1"/>
          <p:nvPr/>
        </p:nvSpPr>
        <p:spPr>
          <a:xfrm>
            <a:off x="2218344" y="246452"/>
            <a:ext cx="4572000" cy="707886"/>
          </a:xfrm>
          <a:prstGeom prst="rect">
            <a:avLst/>
          </a:prstGeom>
          <a:noFill/>
        </p:spPr>
        <p:txBody>
          <a:bodyPr wrap="square" rtlCol="0">
            <a:spAutoFit/>
          </a:bodyPr>
          <a:lstStyle/>
          <a:p>
            <a:r>
              <a:rPr lang="en-US" dirty="0"/>
              <a:t>You can see given the starter values, what you must produce</a:t>
            </a:r>
          </a:p>
        </p:txBody>
      </p:sp>
      <p:sp>
        <p:nvSpPr>
          <p:cNvPr id="30" name="TextBox 29">
            <a:extLst>
              <a:ext uri="{FF2B5EF4-FFF2-40B4-BE49-F238E27FC236}">
                <a16:creationId xmlns:a16="http://schemas.microsoft.com/office/drawing/2014/main" id="{5AE5A015-918C-4C18-AB4B-23F79662931E}"/>
              </a:ext>
            </a:extLst>
          </p:cNvPr>
          <p:cNvSpPr txBox="1"/>
          <p:nvPr/>
        </p:nvSpPr>
        <p:spPr>
          <a:xfrm>
            <a:off x="2214072" y="261394"/>
            <a:ext cx="4572000" cy="707886"/>
          </a:xfrm>
          <a:prstGeom prst="rect">
            <a:avLst/>
          </a:prstGeom>
          <a:noFill/>
        </p:spPr>
        <p:txBody>
          <a:bodyPr wrap="square" rtlCol="0">
            <a:spAutoFit/>
          </a:bodyPr>
          <a:lstStyle/>
          <a:p>
            <a:r>
              <a:rPr lang="en-US" dirty="0"/>
              <a:t>…you can see how the letters from 1</a:t>
            </a:r>
            <a:r>
              <a:rPr lang="en-US" baseline="30000" dirty="0"/>
              <a:t>st</a:t>
            </a:r>
            <a:r>
              <a:rPr lang="en-US" dirty="0"/>
              <a:t> name add to last name</a:t>
            </a:r>
          </a:p>
        </p:txBody>
      </p:sp>
    </p:spTree>
    <p:extLst>
      <p:ext uri="{BB962C8B-B14F-4D97-AF65-F5344CB8AC3E}">
        <p14:creationId xmlns:p14="http://schemas.microsoft.com/office/powerpoint/2010/main" val="271144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10"/>
                                        </p:tgtEl>
                                      </p:cBhvr>
                                    </p:animEffect>
                                    <p:set>
                                      <p:cBhvr>
                                        <p:cTn id="28" dur="1" fill="hold">
                                          <p:stCondLst>
                                            <p:cond delay="499"/>
                                          </p:stCondLst>
                                        </p:cTn>
                                        <p:tgtEl>
                                          <p:spTgt spid="10"/>
                                        </p:tgtEl>
                                        <p:attrNameLst>
                                          <p:attrName>style.visibility</p:attrName>
                                        </p:attrNameLst>
                                      </p:cBhvr>
                                      <p:to>
                                        <p:strVal val="hidden"/>
                                      </p:to>
                                    </p:se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15"/>
                                        </p:tgtEl>
                                      </p:cBhvr>
                                    </p:animEffect>
                                    <p:set>
                                      <p:cBhvr>
                                        <p:cTn id="42" dur="1" fill="hold">
                                          <p:stCondLst>
                                            <p:cond delay="499"/>
                                          </p:stCondLst>
                                        </p:cTn>
                                        <p:tgtEl>
                                          <p:spTgt spid="15"/>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18"/>
                                        </p:tgtEl>
                                      </p:cBhvr>
                                    </p:animEffect>
                                    <p:set>
                                      <p:cBhvr>
                                        <p:cTn id="45" dur="1" fill="hold">
                                          <p:stCondLst>
                                            <p:cond delay="499"/>
                                          </p:stCondLst>
                                        </p:cTn>
                                        <p:tgtEl>
                                          <p:spTgt spid="18"/>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7"/>
                                        </p:tgtEl>
                                      </p:cBhvr>
                                    </p:animEffect>
                                    <p:set>
                                      <p:cBhvr>
                                        <p:cTn id="48" dur="1" fill="hold">
                                          <p:stCondLst>
                                            <p:cond delay="499"/>
                                          </p:stCondLst>
                                        </p:cTn>
                                        <p:tgtEl>
                                          <p:spTgt spid="7"/>
                                        </p:tgtEl>
                                        <p:attrNameLst>
                                          <p:attrName>style.visibility</p:attrName>
                                        </p:attrNameLst>
                                      </p:cBhvr>
                                      <p:to>
                                        <p:strVal val="hidden"/>
                                      </p:to>
                                    </p:set>
                                  </p:childTnLst>
                                </p:cTn>
                              </p:par>
                              <p:par>
                                <p:cTn id="49" presetID="10" presetClass="entr" presetSubtype="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500"/>
                                        <p:tgtEl>
                                          <p:spTgt spid="1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1" nodeType="clickEffect">
                                  <p:stCondLst>
                                    <p:cond delay="0"/>
                                  </p:stCondLst>
                                  <p:childTnLst>
                                    <p:animEffect transition="out" filter="fade">
                                      <p:cBhvr>
                                        <p:cTn id="61" dur="500"/>
                                        <p:tgtEl>
                                          <p:spTgt spid="16"/>
                                        </p:tgtEl>
                                      </p:cBhvr>
                                    </p:animEffect>
                                    <p:set>
                                      <p:cBhvr>
                                        <p:cTn id="62" dur="1" fill="hold">
                                          <p:stCondLst>
                                            <p:cond delay="499"/>
                                          </p:stCondLst>
                                        </p:cTn>
                                        <p:tgtEl>
                                          <p:spTgt spid="16"/>
                                        </p:tgtEl>
                                        <p:attrNameLst>
                                          <p:attrName>style.visibility</p:attrName>
                                        </p:attrNameLst>
                                      </p:cBhvr>
                                      <p:to>
                                        <p:strVal val="hidden"/>
                                      </p:to>
                                    </p:set>
                                  </p:childTnLst>
                                </p:cTn>
                              </p:par>
                              <p:par>
                                <p:cTn id="63" presetID="10" presetClass="entr" presetSubtype="0" fill="hold" grpId="0" nodeType="with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500"/>
                                        <p:tgtEl>
                                          <p:spTgt spid="21"/>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19"/>
                                        </p:tgtEl>
                                      </p:cBhvr>
                                    </p:animEffect>
                                    <p:set>
                                      <p:cBhvr>
                                        <p:cTn id="70" dur="1" fill="hold">
                                          <p:stCondLst>
                                            <p:cond delay="499"/>
                                          </p:stCondLst>
                                        </p:cTn>
                                        <p:tgtEl>
                                          <p:spTgt spid="19"/>
                                        </p:tgtEl>
                                        <p:attrNameLst>
                                          <p:attrName>style.visibility</p:attrName>
                                        </p:attrNameLst>
                                      </p:cBhvr>
                                      <p:to>
                                        <p:strVal val="hidden"/>
                                      </p:to>
                                    </p:set>
                                  </p:childTnLst>
                                </p:cTn>
                              </p:par>
                              <p:par>
                                <p:cTn id="71" presetID="10" presetClass="exit" presetSubtype="0" fill="hold" grpId="1" nodeType="withEffect">
                                  <p:stCondLst>
                                    <p:cond delay="0"/>
                                  </p:stCondLst>
                                  <p:childTnLst>
                                    <p:animEffect transition="out" filter="fade">
                                      <p:cBhvr>
                                        <p:cTn id="72" dur="500"/>
                                        <p:tgtEl>
                                          <p:spTgt spid="20"/>
                                        </p:tgtEl>
                                      </p:cBhvr>
                                    </p:animEffect>
                                    <p:set>
                                      <p:cBhvr>
                                        <p:cTn id="73" dur="1" fill="hold">
                                          <p:stCondLst>
                                            <p:cond delay="499"/>
                                          </p:stCondLst>
                                        </p:cTn>
                                        <p:tgtEl>
                                          <p:spTgt spid="20"/>
                                        </p:tgtEl>
                                        <p:attrNameLst>
                                          <p:attrName>style.visibility</p:attrName>
                                        </p:attrNameLst>
                                      </p:cBhvr>
                                      <p:to>
                                        <p:strVal val="hidden"/>
                                      </p:to>
                                    </p:set>
                                  </p:childTnLst>
                                </p:cTn>
                              </p:par>
                              <p:par>
                                <p:cTn id="74" presetID="10" presetClass="exit" presetSubtype="0" fill="hold" grpId="1" nodeType="withEffect">
                                  <p:stCondLst>
                                    <p:cond delay="0"/>
                                  </p:stCondLst>
                                  <p:childTnLst>
                                    <p:animEffect transition="out" filter="fade">
                                      <p:cBhvr>
                                        <p:cTn id="75" dur="500"/>
                                        <p:tgtEl>
                                          <p:spTgt spid="21"/>
                                        </p:tgtEl>
                                      </p:cBhvr>
                                    </p:animEffect>
                                    <p:set>
                                      <p:cBhvr>
                                        <p:cTn id="76" dur="1" fill="hold">
                                          <p:stCondLst>
                                            <p:cond delay="499"/>
                                          </p:stCondLst>
                                        </p:cTn>
                                        <p:tgtEl>
                                          <p:spTgt spid="21"/>
                                        </p:tgtEl>
                                        <p:attrNameLst>
                                          <p:attrName>style.visibility</p:attrName>
                                        </p:attrNameLst>
                                      </p:cBhvr>
                                      <p:to>
                                        <p:strVal val="hidden"/>
                                      </p:to>
                                    </p:set>
                                  </p:childTnLst>
                                </p:cTn>
                              </p:par>
                              <p:par>
                                <p:cTn id="77" presetID="10" presetClass="entr" presetSubtype="0" fill="hold" grpId="0" nodeType="with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fade">
                                      <p:cBhvr>
                                        <p:cTn id="79" dur="500"/>
                                        <p:tgtEl>
                                          <p:spTgt spid="13"/>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500"/>
                                        <p:tgtEl>
                                          <p:spTgt spid="2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grpId="1" nodeType="clickEffect">
                                  <p:stCondLst>
                                    <p:cond delay="0"/>
                                  </p:stCondLst>
                                  <p:childTnLst>
                                    <p:animEffect transition="out" filter="fade">
                                      <p:cBhvr>
                                        <p:cTn id="86" dur="500"/>
                                        <p:tgtEl>
                                          <p:spTgt spid="13"/>
                                        </p:tgtEl>
                                      </p:cBhvr>
                                    </p:animEffect>
                                    <p:set>
                                      <p:cBhvr>
                                        <p:cTn id="87" dur="1" fill="hold">
                                          <p:stCondLst>
                                            <p:cond delay="499"/>
                                          </p:stCondLst>
                                        </p:cTn>
                                        <p:tgtEl>
                                          <p:spTgt spid="13"/>
                                        </p:tgtEl>
                                        <p:attrNameLst>
                                          <p:attrName>style.visibility</p:attrName>
                                        </p:attrNameLst>
                                      </p:cBhvr>
                                      <p:to>
                                        <p:strVal val="hidden"/>
                                      </p:to>
                                    </p:set>
                                  </p:childTnLst>
                                </p:cTn>
                              </p:par>
                              <p:par>
                                <p:cTn id="88" presetID="10" presetClass="entr" presetSubtype="0" fill="hold" grpId="0" nodeType="withEffect">
                                  <p:stCondLst>
                                    <p:cond delay="0"/>
                                  </p:stCondLst>
                                  <p:childTnLst>
                                    <p:set>
                                      <p:cBhvr>
                                        <p:cTn id="89" dur="1" fill="hold">
                                          <p:stCondLst>
                                            <p:cond delay="0"/>
                                          </p:stCondLst>
                                        </p:cTn>
                                        <p:tgtEl>
                                          <p:spTgt spid="14"/>
                                        </p:tgtEl>
                                        <p:attrNameLst>
                                          <p:attrName>style.visibility</p:attrName>
                                        </p:attrNameLst>
                                      </p:cBhvr>
                                      <p:to>
                                        <p:strVal val="visible"/>
                                      </p:to>
                                    </p:set>
                                    <p:animEffect transition="in" filter="fade">
                                      <p:cBhvr>
                                        <p:cTn id="90" dur="500"/>
                                        <p:tgtEl>
                                          <p:spTgt spid="14"/>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grpId="1" nodeType="clickEffect">
                                  <p:stCondLst>
                                    <p:cond delay="0"/>
                                  </p:stCondLst>
                                  <p:childTnLst>
                                    <p:animEffect transition="out" filter="fade">
                                      <p:cBhvr>
                                        <p:cTn id="94" dur="500"/>
                                        <p:tgtEl>
                                          <p:spTgt spid="14"/>
                                        </p:tgtEl>
                                      </p:cBhvr>
                                    </p:animEffect>
                                    <p:set>
                                      <p:cBhvr>
                                        <p:cTn id="95" dur="1" fill="hold">
                                          <p:stCondLst>
                                            <p:cond delay="499"/>
                                          </p:stCondLst>
                                        </p:cTn>
                                        <p:tgtEl>
                                          <p:spTgt spid="14"/>
                                        </p:tgtEl>
                                        <p:attrNameLst>
                                          <p:attrName>style.visibility</p:attrName>
                                        </p:attrNameLst>
                                      </p:cBhvr>
                                      <p:to>
                                        <p:strVal val="hidden"/>
                                      </p:to>
                                    </p:set>
                                  </p:childTnLst>
                                </p:cTn>
                              </p:par>
                              <p:par>
                                <p:cTn id="96" presetID="10" presetClass="exit" presetSubtype="0" fill="hold" grpId="1" nodeType="withEffect">
                                  <p:stCondLst>
                                    <p:cond delay="0"/>
                                  </p:stCondLst>
                                  <p:childTnLst>
                                    <p:animEffect transition="out" filter="fade">
                                      <p:cBhvr>
                                        <p:cTn id="97" dur="500"/>
                                        <p:tgtEl>
                                          <p:spTgt spid="3"/>
                                        </p:tgtEl>
                                      </p:cBhvr>
                                    </p:animEffect>
                                    <p:set>
                                      <p:cBhvr>
                                        <p:cTn id="98" dur="1" fill="hold">
                                          <p:stCondLst>
                                            <p:cond delay="499"/>
                                          </p:stCondLst>
                                        </p:cTn>
                                        <p:tgtEl>
                                          <p:spTgt spid="3"/>
                                        </p:tgtEl>
                                        <p:attrNameLst>
                                          <p:attrName>style.visibility</p:attrName>
                                        </p:attrNameLst>
                                      </p:cBhvr>
                                      <p:to>
                                        <p:strVal val="hidden"/>
                                      </p:to>
                                    </p:set>
                                  </p:childTnLst>
                                </p:cTn>
                              </p:par>
                              <p:par>
                                <p:cTn id="99" presetID="10" presetClass="exit" presetSubtype="0" fill="hold" grpId="1" nodeType="withEffect">
                                  <p:stCondLst>
                                    <p:cond delay="0"/>
                                  </p:stCondLst>
                                  <p:childTnLst>
                                    <p:animEffect transition="out" filter="fade">
                                      <p:cBhvr>
                                        <p:cTn id="100" dur="500"/>
                                        <p:tgtEl>
                                          <p:spTgt spid="23"/>
                                        </p:tgtEl>
                                      </p:cBhvr>
                                    </p:animEffect>
                                    <p:set>
                                      <p:cBhvr>
                                        <p:cTn id="101" dur="1" fill="hold">
                                          <p:stCondLst>
                                            <p:cond delay="499"/>
                                          </p:stCondLst>
                                        </p:cTn>
                                        <p:tgtEl>
                                          <p:spTgt spid="23"/>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5"/>
                                        </p:tgtEl>
                                        <p:attrNameLst>
                                          <p:attrName>style.visibility</p:attrName>
                                        </p:attrNameLst>
                                      </p:cBhvr>
                                      <p:to>
                                        <p:strVal val="visible"/>
                                      </p:to>
                                    </p:set>
                                    <p:animEffect transition="in" filter="fade">
                                      <p:cBhvr>
                                        <p:cTn id="106" dur="500"/>
                                        <p:tgtEl>
                                          <p:spTgt spid="5"/>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8"/>
                                        </p:tgtEl>
                                        <p:attrNameLst>
                                          <p:attrName>style.visibility</p:attrName>
                                        </p:attrNameLst>
                                      </p:cBhvr>
                                      <p:to>
                                        <p:strVal val="visible"/>
                                      </p:to>
                                    </p:set>
                                    <p:animEffect transition="in" filter="fade">
                                      <p:cBhvr>
                                        <p:cTn id="109" dur="500"/>
                                        <p:tgtEl>
                                          <p:spTgt spid="8"/>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xit" presetSubtype="0" fill="hold" grpId="1" nodeType="clickEffect">
                                  <p:stCondLst>
                                    <p:cond delay="0"/>
                                  </p:stCondLst>
                                  <p:childTnLst>
                                    <p:animEffect transition="out" filter="fade">
                                      <p:cBhvr>
                                        <p:cTn id="113" dur="500"/>
                                        <p:tgtEl>
                                          <p:spTgt spid="8"/>
                                        </p:tgtEl>
                                      </p:cBhvr>
                                    </p:animEffect>
                                    <p:set>
                                      <p:cBhvr>
                                        <p:cTn id="114" dur="1" fill="hold">
                                          <p:stCondLst>
                                            <p:cond delay="499"/>
                                          </p:stCondLst>
                                        </p:cTn>
                                        <p:tgtEl>
                                          <p:spTgt spid="8"/>
                                        </p:tgtEl>
                                        <p:attrNameLst>
                                          <p:attrName>style.visibility</p:attrName>
                                        </p:attrNameLst>
                                      </p:cBhvr>
                                      <p:to>
                                        <p:strVal val="hidden"/>
                                      </p:to>
                                    </p:set>
                                  </p:childTnLst>
                                </p:cTn>
                              </p:par>
                              <p:par>
                                <p:cTn id="115" presetID="10" presetClass="entr" presetSubtype="0" fill="hold" grpId="0" nodeType="withEffect">
                                  <p:stCondLst>
                                    <p:cond delay="0"/>
                                  </p:stCondLst>
                                  <p:childTnLst>
                                    <p:set>
                                      <p:cBhvr>
                                        <p:cTn id="116" dur="1" fill="hold">
                                          <p:stCondLst>
                                            <p:cond delay="0"/>
                                          </p:stCondLst>
                                        </p:cTn>
                                        <p:tgtEl>
                                          <p:spTgt spid="9"/>
                                        </p:tgtEl>
                                        <p:attrNameLst>
                                          <p:attrName>style.visibility</p:attrName>
                                        </p:attrNameLst>
                                      </p:cBhvr>
                                      <p:to>
                                        <p:strVal val="visible"/>
                                      </p:to>
                                    </p:set>
                                    <p:animEffect transition="in" filter="fade">
                                      <p:cBhvr>
                                        <p:cTn id="117" dur="500"/>
                                        <p:tgtEl>
                                          <p:spTgt spid="9"/>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xit" presetSubtype="0" fill="hold" grpId="1" nodeType="clickEffect">
                                  <p:stCondLst>
                                    <p:cond delay="0"/>
                                  </p:stCondLst>
                                  <p:childTnLst>
                                    <p:animEffect transition="out" filter="fade">
                                      <p:cBhvr>
                                        <p:cTn id="121" dur="500"/>
                                        <p:tgtEl>
                                          <p:spTgt spid="9"/>
                                        </p:tgtEl>
                                      </p:cBhvr>
                                    </p:animEffect>
                                    <p:set>
                                      <p:cBhvr>
                                        <p:cTn id="122" dur="1" fill="hold">
                                          <p:stCondLst>
                                            <p:cond delay="499"/>
                                          </p:stCondLst>
                                        </p:cTn>
                                        <p:tgtEl>
                                          <p:spTgt spid="9"/>
                                        </p:tgtEl>
                                        <p:attrNameLst>
                                          <p:attrName>style.visibility</p:attrName>
                                        </p:attrNameLst>
                                      </p:cBhvr>
                                      <p:to>
                                        <p:strVal val="hidden"/>
                                      </p:to>
                                    </p:set>
                                  </p:childTnLst>
                                </p:cTn>
                              </p:par>
                              <p:par>
                                <p:cTn id="123" presetID="10" presetClass="entr" presetSubtype="0" fill="hold" grpId="0" nodeType="withEffect">
                                  <p:stCondLst>
                                    <p:cond delay="0"/>
                                  </p:stCondLst>
                                  <p:childTnLst>
                                    <p:set>
                                      <p:cBhvr>
                                        <p:cTn id="124" dur="1" fill="hold">
                                          <p:stCondLst>
                                            <p:cond delay="0"/>
                                          </p:stCondLst>
                                        </p:cTn>
                                        <p:tgtEl>
                                          <p:spTgt spid="24"/>
                                        </p:tgtEl>
                                        <p:attrNameLst>
                                          <p:attrName>style.visibility</p:attrName>
                                        </p:attrNameLst>
                                      </p:cBhvr>
                                      <p:to>
                                        <p:strVal val="visible"/>
                                      </p:to>
                                    </p:set>
                                    <p:animEffect transition="in" filter="fade">
                                      <p:cBhvr>
                                        <p:cTn id="125" dur="500"/>
                                        <p:tgtEl>
                                          <p:spTgt spid="24"/>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25"/>
                                        </p:tgtEl>
                                        <p:attrNameLst>
                                          <p:attrName>style.visibility</p:attrName>
                                        </p:attrNameLst>
                                      </p:cBhvr>
                                      <p:to>
                                        <p:strVal val="visible"/>
                                      </p:to>
                                    </p:set>
                                    <p:animEffect transition="in" filter="fade">
                                      <p:cBhvr>
                                        <p:cTn id="128" dur="500"/>
                                        <p:tgtEl>
                                          <p:spTgt spid="25"/>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xit" presetSubtype="0" fill="hold" grpId="1" nodeType="clickEffect">
                                  <p:stCondLst>
                                    <p:cond delay="0"/>
                                  </p:stCondLst>
                                  <p:childTnLst>
                                    <p:animEffect transition="out" filter="fade">
                                      <p:cBhvr>
                                        <p:cTn id="132" dur="500"/>
                                        <p:tgtEl>
                                          <p:spTgt spid="24"/>
                                        </p:tgtEl>
                                      </p:cBhvr>
                                    </p:animEffect>
                                    <p:set>
                                      <p:cBhvr>
                                        <p:cTn id="133" dur="1" fill="hold">
                                          <p:stCondLst>
                                            <p:cond delay="499"/>
                                          </p:stCondLst>
                                        </p:cTn>
                                        <p:tgtEl>
                                          <p:spTgt spid="24"/>
                                        </p:tgtEl>
                                        <p:attrNameLst>
                                          <p:attrName>style.visibility</p:attrName>
                                        </p:attrNameLst>
                                      </p:cBhvr>
                                      <p:to>
                                        <p:strVal val="hidden"/>
                                      </p:to>
                                    </p:set>
                                  </p:childTnLst>
                                </p:cTn>
                              </p:par>
                              <p:par>
                                <p:cTn id="134" presetID="10" presetClass="entr" presetSubtype="0" fill="hold" grpId="0" nodeType="with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fade">
                                      <p:cBhvr>
                                        <p:cTn id="136" dur="500"/>
                                        <p:tgtEl>
                                          <p:spTgt spid="30"/>
                                        </p:tgtEl>
                                      </p:cBhvr>
                                    </p:animEffect>
                                  </p:childTnLst>
                                </p:cTn>
                              </p:par>
                            </p:childTnLst>
                          </p:cTn>
                        </p:par>
                        <p:par>
                          <p:cTn id="137" fill="hold">
                            <p:stCondLst>
                              <p:cond delay="500"/>
                            </p:stCondLst>
                            <p:childTnLst>
                              <p:par>
                                <p:cTn id="138" presetID="10" presetClass="entr" presetSubtype="0" fill="hold" grpId="0" nodeType="afterEffect">
                                  <p:stCondLst>
                                    <p:cond delay="0"/>
                                  </p:stCondLst>
                                  <p:childTnLst>
                                    <p:set>
                                      <p:cBhvr>
                                        <p:cTn id="139" dur="1" fill="hold">
                                          <p:stCondLst>
                                            <p:cond delay="0"/>
                                          </p:stCondLst>
                                        </p:cTn>
                                        <p:tgtEl>
                                          <p:spTgt spid="26"/>
                                        </p:tgtEl>
                                        <p:attrNameLst>
                                          <p:attrName>style.visibility</p:attrName>
                                        </p:attrNameLst>
                                      </p:cBhvr>
                                      <p:to>
                                        <p:strVal val="visible"/>
                                      </p:to>
                                    </p:set>
                                    <p:animEffect transition="in" filter="fade">
                                      <p:cBhvr>
                                        <p:cTn id="140" dur="500"/>
                                        <p:tgtEl>
                                          <p:spTgt spid="26"/>
                                        </p:tgtEl>
                                      </p:cBhvr>
                                    </p:animEffect>
                                  </p:childTnLst>
                                </p:cTn>
                              </p:par>
                            </p:childTnLst>
                          </p:cTn>
                        </p:par>
                        <p:par>
                          <p:cTn id="141" fill="hold">
                            <p:stCondLst>
                              <p:cond delay="1000"/>
                            </p:stCondLst>
                            <p:childTnLst>
                              <p:par>
                                <p:cTn id="142" presetID="10" presetClass="entr" presetSubtype="0" fill="hold" grpId="0" nodeType="afterEffect">
                                  <p:stCondLst>
                                    <p:cond delay="0"/>
                                  </p:stCondLst>
                                  <p:childTnLst>
                                    <p:set>
                                      <p:cBhvr>
                                        <p:cTn id="143" dur="1" fill="hold">
                                          <p:stCondLst>
                                            <p:cond delay="0"/>
                                          </p:stCondLst>
                                        </p:cTn>
                                        <p:tgtEl>
                                          <p:spTgt spid="27"/>
                                        </p:tgtEl>
                                        <p:attrNameLst>
                                          <p:attrName>style.visibility</p:attrName>
                                        </p:attrNameLst>
                                      </p:cBhvr>
                                      <p:to>
                                        <p:strVal val="visible"/>
                                      </p:to>
                                    </p:set>
                                    <p:animEffect transition="in" filter="fade">
                                      <p:cBhvr>
                                        <p:cTn id="144" dur="500"/>
                                        <p:tgtEl>
                                          <p:spTgt spid="27"/>
                                        </p:tgtEl>
                                      </p:cBhvr>
                                    </p:animEffect>
                                  </p:childTnLst>
                                </p:cTn>
                              </p:par>
                            </p:childTnLst>
                          </p:cTn>
                        </p:par>
                        <p:par>
                          <p:cTn id="145" fill="hold">
                            <p:stCondLst>
                              <p:cond delay="1500"/>
                            </p:stCondLst>
                            <p:childTnLst>
                              <p:par>
                                <p:cTn id="146" presetID="10" presetClass="entr" presetSubtype="0" fill="hold" grpId="0" nodeType="afterEffect">
                                  <p:stCondLst>
                                    <p:cond delay="0"/>
                                  </p:stCondLst>
                                  <p:childTnLst>
                                    <p:set>
                                      <p:cBhvr>
                                        <p:cTn id="147" dur="1" fill="hold">
                                          <p:stCondLst>
                                            <p:cond delay="0"/>
                                          </p:stCondLst>
                                        </p:cTn>
                                        <p:tgtEl>
                                          <p:spTgt spid="28"/>
                                        </p:tgtEl>
                                        <p:attrNameLst>
                                          <p:attrName>style.visibility</p:attrName>
                                        </p:attrNameLst>
                                      </p:cBhvr>
                                      <p:to>
                                        <p:strVal val="visible"/>
                                      </p:to>
                                    </p:set>
                                    <p:animEffect transition="in" filter="fade">
                                      <p:cBhvr>
                                        <p:cTn id="148" dur="500"/>
                                        <p:tgtEl>
                                          <p:spTgt spid="28"/>
                                        </p:tgtEl>
                                      </p:cBhvr>
                                    </p:animEffect>
                                  </p:childTnLst>
                                </p:cTn>
                              </p:par>
                            </p:childTnLst>
                          </p:cTn>
                        </p:par>
                        <p:par>
                          <p:cTn id="149" fill="hold">
                            <p:stCondLst>
                              <p:cond delay="2000"/>
                            </p:stCondLst>
                            <p:childTnLst>
                              <p:par>
                                <p:cTn id="150" presetID="10" presetClass="entr" presetSubtype="0" fill="hold" grpId="0" nodeType="afterEffect">
                                  <p:stCondLst>
                                    <p:cond delay="0"/>
                                  </p:stCondLst>
                                  <p:childTnLst>
                                    <p:set>
                                      <p:cBhvr>
                                        <p:cTn id="151" dur="1" fill="hold">
                                          <p:stCondLst>
                                            <p:cond delay="0"/>
                                          </p:stCondLst>
                                        </p:cTn>
                                        <p:tgtEl>
                                          <p:spTgt spid="29"/>
                                        </p:tgtEl>
                                        <p:attrNameLst>
                                          <p:attrName>style.visibility</p:attrName>
                                        </p:attrNameLst>
                                      </p:cBhvr>
                                      <p:to>
                                        <p:strVal val="visible"/>
                                      </p:to>
                                    </p:set>
                                    <p:animEffect transition="in" filter="fade">
                                      <p:cBhvr>
                                        <p:cTn id="152" dur="500"/>
                                        <p:tgtEl>
                                          <p:spTgt spid="29"/>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xit" presetSubtype="0" fill="hold" grpId="1" nodeType="clickEffect">
                                  <p:stCondLst>
                                    <p:cond delay="0"/>
                                  </p:stCondLst>
                                  <p:childTnLst>
                                    <p:animEffect transition="out" filter="fade">
                                      <p:cBhvr>
                                        <p:cTn id="156" dur="500"/>
                                        <p:tgtEl>
                                          <p:spTgt spid="25"/>
                                        </p:tgtEl>
                                      </p:cBhvr>
                                    </p:animEffect>
                                    <p:set>
                                      <p:cBhvr>
                                        <p:cTn id="157" dur="1" fill="hold">
                                          <p:stCondLst>
                                            <p:cond delay="499"/>
                                          </p:stCondLst>
                                        </p:cTn>
                                        <p:tgtEl>
                                          <p:spTgt spid="25"/>
                                        </p:tgtEl>
                                        <p:attrNameLst>
                                          <p:attrName>style.visibility</p:attrName>
                                        </p:attrNameLst>
                                      </p:cBhvr>
                                      <p:to>
                                        <p:strVal val="hidden"/>
                                      </p:to>
                                    </p:set>
                                  </p:childTnLst>
                                </p:cTn>
                              </p:par>
                              <p:par>
                                <p:cTn id="158" presetID="10" presetClass="exit" presetSubtype="0" fill="hold" grpId="1" nodeType="withEffect">
                                  <p:stCondLst>
                                    <p:cond delay="0"/>
                                  </p:stCondLst>
                                  <p:childTnLst>
                                    <p:animEffect transition="out" filter="fade">
                                      <p:cBhvr>
                                        <p:cTn id="159" dur="500"/>
                                        <p:tgtEl>
                                          <p:spTgt spid="26"/>
                                        </p:tgtEl>
                                      </p:cBhvr>
                                    </p:animEffect>
                                    <p:set>
                                      <p:cBhvr>
                                        <p:cTn id="160" dur="1" fill="hold">
                                          <p:stCondLst>
                                            <p:cond delay="499"/>
                                          </p:stCondLst>
                                        </p:cTn>
                                        <p:tgtEl>
                                          <p:spTgt spid="26"/>
                                        </p:tgtEl>
                                        <p:attrNameLst>
                                          <p:attrName>style.visibility</p:attrName>
                                        </p:attrNameLst>
                                      </p:cBhvr>
                                      <p:to>
                                        <p:strVal val="hidden"/>
                                      </p:to>
                                    </p:set>
                                  </p:childTnLst>
                                </p:cTn>
                              </p:par>
                              <p:par>
                                <p:cTn id="161" presetID="10" presetClass="exit" presetSubtype="0" fill="hold" grpId="1" nodeType="withEffect">
                                  <p:stCondLst>
                                    <p:cond delay="0"/>
                                  </p:stCondLst>
                                  <p:childTnLst>
                                    <p:animEffect transition="out" filter="fade">
                                      <p:cBhvr>
                                        <p:cTn id="162" dur="500"/>
                                        <p:tgtEl>
                                          <p:spTgt spid="27"/>
                                        </p:tgtEl>
                                      </p:cBhvr>
                                    </p:animEffect>
                                    <p:set>
                                      <p:cBhvr>
                                        <p:cTn id="163" dur="1" fill="hold">
                                          <p:stCondLst>
                                            <p:cond delay="499"/>
                                          </p:stCondLst>
                                        </p:cTn>
                                        <p:tgtEl>
                                          <p:spTgt spid="27"/>
                                        </p:tgtEl>
                                        <p:attrNameLst>
                                          <p:attrName>style.visibility</p:attrName>
                                        </p:attrNameLst>
                                      </p:cBhvr>
                                      <p:to>
                                        <p:strVal val="hidden"/>
                                      </p:to>
                                    </p:set>
                                  </p:childTnLst>
                                </p:cTn>
                              </p:par>
                              <p:par>
                                <p:cTn id="164" presetID="10" presetClass="exit" presetSubtype="0" fill="hold" grpId="1" nodeType="withEffect">
                                  <p:stCondLst>
                                    <p:cond delay="0"/>
                                  </p:stCondLst>
                                  <p:childTnLst>
                                    <p:animEffect transition="out" filter="fade">
                                      <p:cBhvr>
                                        <p:cTn id="165" dur="500"/>
                                        <p:tgtEl>
                                          <p:spTgt spid="28"/>
                                        </p:tgtEl>
                                      </p:cBhvr>
                                    </p:animEffect>
                                    <p:set>
                                      <p:cBhvr>
                                        <p:cTn id="166" dur="1" fill="hold">
                                          <p:stCondLst>
                                            <p:cond delay="499"/>
                                          </p:stCondLst>
                                        </p:cTn>
                                        <p:tgtEl>
                                          <p:spTgt spid="28"/>
                                        </p:tgtEl>
                                        <p:attrNameLst>
                                          <p:attrName>style.visibility</p:attrName>
                                        </p:attrNameLst>
                                      </p:cBhvr>
                                      <p:to>
                                        <p:strVal val="hidden"/>
                                      </p:to>
                                    </p:set>
                                  </p:childTnLst>
                                </p:cTn>
                              </p:par>
                              <p:par>
                                <p:cTn id="167" presetID="10" presetClass="exit" presetSubtype="0" fill="hold" grpId="1" nodeType="withEffect">
                                  <p:stCondLst>
                                    <p:cond delay="0"/>
                                  </p:stCondLst>
                                  <p:childTnLst>
                                    <p:animEffect transition="out" filter="fade">
                                      <p:cBhvr>
                                        <p:cTn id="168" dur="500"/>
                                        <p:tgtEl>
                                          <p:spTgt spid="29"/>
                                        </p:tgtEl>
                                      </p:cBhvr>
                                    </p:animEffect>
                                    <p:set>
                                      <p:cBhvr>
                                        <p:cTn id="169" dur="1" fill="hold">
                                          <p:stCondLst>
                                            <p:cond delay="499"/>
                                          </p:stCondLst>
                                        </p:cTn>
                                        <p:tgtEl>
                                          <p:spTgt spid="29"/>
                                        </p:tgtEl>
                                        <p:attrNameLst>
                                          <p:attrName>style.visibility</p:attrName>
                                        </p:attrNameLst>
                                      </p:cBhvr>
                                      <p:to>
                                        <p:strVal val="hidden"/>
                                      </p:to>
                                    </p:set>
                                  </p:childTnLst>
                                </p:cTn>
                              </p:par>
                              <p:par>
                                <p:cTn id="170" presetID="10" presetClass="exit" presetSubtype="0" fill="hold" grpId="1" nodeType="withEffect">
                                  <p:stCondLst>
                                    <p:cond delay="0"/>
                                  </p:stCondLst>
                                  <p:childTnLst>
                                    <p:animEffect transition="out" filter="fade">
                                      <p:cBhvr>
                                        <p:cTn id="171" dur="500"/>
                                        <p:tgtEl>
                                          <p:spTgt spid="30"/>
                                        </p:tgtEl>
                                      </p:cBhvr>
                                    </p:animEffect>
                                    <p:set>
                                      <p:cBhvr>
                                        <p:cTn id="172" dur="1" fill="hold">
                                          <p:stCondLst>
                                            <p:cond delay="499"/>
                                          </p:stCondLst>
                                        </p:cTn>
                                        <p:tgtEl>
                                          <p:spTgt spid="30"/>
                                        </p:tgtEl>
                                        <p:attrNameLst>
                                          <p:attrName>style.visibility</p:attrName>
                                        </p:attrNameLst>
                                      </p:cBhvr>
                                      <p:to>
                                        <p:strVal val="hidden"/>
                                      </p:to>
                                    </p:set>
                                  </p:childTnLst>
                                </p:cTn>
                              </p:par>
                              <p:par>
                                <p:cTn id="173" presetID="10" presetClass="exit" presetSubtype="0" fill="hold" grpId="1" nodeType="withEffect">
                                  <p:stCondLst>
                                    <p:cond delay="0"/>
                                  </p:stCondLst>
                                  <p:childTnLst>
                                    <p:animEffect transition="out" filter="fade">
                                      <p:cBhvr>
                                        <p:cTn id="174" dur="500"/>
                                        <p:tgtEl>
                                          <p:spTgt spid="5"/>
                                        </p:tgtEl>
                                      </p:cBhvr>
                                    </p:animEffect>
                                    <p:set>
                                      <p:cBhvr>
                                        <p:cTn id="175" dur="1" fill="hold">
                                          <p:stCondLst>
                                            <p:cond delay="499"/>
                                          </p:stCondLst>
                                        </p:cTn>
                                        <p:tgtEl>
                                          <p:spTgt spid="5"/>
                                        </p:tgtEl>
                                        <p:attrNameLst>
                                          <p:attrName>style.visibility</p:attrName>
                                        </p:attrNameLst>
                                      </p:cBhvr>
                                      <p:to>
                                        <p:strVal val="hidden"/>
                                      </p:to>
                                    </p:set>
                                  </p:childTnLst>
                                </p:cTn>
                              </p:par>
                              <p:par>
                                <p:cTn id="176" presetID="10" presetClass="entr" presetSubtype="0" fill="hold" grpId="0" nodeType="withEffect">
                                  <p:stCondLst>
                                    <p:cond delay="0"/>
                                  </p:stCondLst>
                                  <p:childTnLst>
                                    <p:set>
                                      <p:cBhvr>
                                        <p:cTn id="177" dur="1" fill="hold">
                                          <p:stCondLst>
                                            <p:cond delay="0"/>
                                          </p:stCondLst>
                                        </p:cTn>
                                        <p:tgtEl>
                                          <p:spTgt spid="6"/>
                                        </p:tgtEl>
                                        <p:attrNameLst>
                                          <p:attrName>style.visibility</p:attrName>
                                        </p:attrNameLst>
                                      </p:cBhvr>
                                      <p:to>
                                        <p:strVal val="visible"/>
                                      </p:to>
                                    </p:set>
                                    <p:animEffect transition="in" filter="fade">
                                      <p:cBhvr>
                                        <p:cTn id="178" dur="500"/>
                                        <p:tgtEl>
                                          <p:spTgt spid="6"/>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12"/>
                                        </p:tgtEl>
                                        <p:attrNameLst>
                                          <p:attrName>style.visibility</p:attrName>
                                        </p:attrNameLst>
                                      </p:cBhvr>
                                      <p:to>
                                        <p:strVal val="visible"/>
                                      </p:to>
                                    </p:set>
                                    <p:animEffect transition="in" filter="fade">
                                      <p:cBhvr>
                                        <p:cTn id="18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5" grpId="0" animBg="1"/>
      <p:bldP spid="5" grpId="1" animBg="1"/>
      <p:bldP spid="6" grpId="0" animBg="1"/>
      <p:bldP spid="7" grpId="0" animBg="1"/>
      <p:bldP spid="7" grpId="1" animBg="1"/>
      <p:bldP spid="18" grpId="0" animBg="1"/>
      <p:bldP spid="18" grpId="1" animBg="1"/>
      <p:bldP spid="19" grpId="0" animBg="1"/>
      <p:bldP spid="19" grpId="1" animBg="1"/>
      <p:bldP spid="20" grpId="0" animBg="1"/>
      <p:bldP spid="20" grpId="1" animBg="1"/>
      <p:bldP spid="23" grpId="0" animBg="1"/>
      <p:bldP spid="23"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2" grpId="0" animBg="1"/>
      <p:bldP spid="4" grpId="0"/>
      <p:bldP spid="4" grpId="1"/>
      <p:bldP spid="8" grpId="0"/>
      <p:bldP spid="8" grpId="1"/>
      <p:bldP spid="9" grpId="0"/>
      <p:bldP spid="9" grpId="1"/>
      <p:bldP spid="10" grpId="0"/>
      <p:bldP spid="10" grpId="1"/>
      <p:bldP spid="12" grpId="0"/>
      <p:bldP spid="13" grpId="0"/>
      <p:bldP spid="13" grpId="1"/>
      <p:bldP spid="14" grpId="0"/>
      <p:bldP spid="14" grpId="1"/>
      <p:bldP spid="15" grpId="0"/>
      <p:bldP spid="15" grpId="1"/>
      <p:bldP spid="16" grpId="0"/>
      <p:bldP spid="16" grpId="1"/>
      <p:bldP spid="21" grpId="0"/>
      <p:bldP spid="21" grpId="1"/>
      <p:bldP spid="24" grpId="0"/>
      <p:bldP spid="24" grpId="1"/>
      <p:bldP spid="30" grpId="0"/>
      <p:bldP spid="30"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a:extLst>
              <a:ext uri="{FF2B5EF4-FFF2-40B4-BE49-F238E27FC236}">
                <a16:creationId xmlns:a16="http://schemas.microsoft.com/office/drawing/2014/main" id="{D142933F-4B7E-4901-9A3B-F0CBF5212423}"/>
              </a:ext>
            </a:extLst>
          </p:cNvPr>
          <p:cNvSpPr>
            <a:spLocks noChangeArrowheads="1"/>
          </p:cNvSpPr>
          <p:nvPr/>
        </p:nvSpPr>
        <p:spPr bwMode="auto">
          <a:xfrm>
            <a:off x="114300" y="685800"/>
            <a:ext cx="8915400" cy="3585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pPr>
              <a:spcBef>
                <a:spcPts val="600"/>
              </a:spcBef>
              <a:spcAft>
                <a:spcPts val="600"/>
              </a:spcAft>
            </a:pPr>
            <a:r>
              <a:rPr lang="en-US" altLang="en-US" sz="1800" b="1" dirty="0">
                <a:solidFill>
                  <a:srgbClr val="333333"/>
                </a:solidFill>
                <a:latin typeface="Arial" panose="020B0604020202020204" pitchFamily="34" charset="0"/>
                <a:cs typeface="Arial" panose="020B0604020202020204" pitchFamily="34" charset="0"/>
              </a:rPr>
              <a:t>Let’s figure out our algorithm…</a:t>
            </a:r>
          </a:p>
          <a:p>
            <a:pPr>
              <a:spcBef>
                <a:spcPts val="1200"/>
              </a:spcBef>
              <a:spcAft>
                <a:spcPts val="600"/>
              </a:spcAft>
            </a:pPr>
            <a:r>
              <a:rPr lang="en-US" sz="1200" dirty="0"/>
              <a:t>(a)   Write the constructor for the </a:t>
            </a:r>
            <a:r>
              <a:rPr lang="en-US" sz="1200" dirty="0" err="1"/>
              <a:t>UserName</a:t>
            </a:r>
            <a:r>
              <a:rPr lang="en-US" sz="1200" dirty="0"/>
              <a:t> class. The constructor initializes and fills </a:t>
            </a:r>
            <a:r>
              <a:rPr lang="en-US" sz="1200" dirty="0" err="1"/>
              <a:t>possibleNames</a:t>
            </a:r>
            <a:r>
              <a:rPr lang="en-US" sz="1200" dirty="0"/>
              <a:t> with possible user names based on the </a:t>
            </a:r>
            <a:r>
              <a:rPr lang="en-US" sz="1200" dirty="0" err="1"/>
              <a:t>firstName</a:t>
            </a:r>
            <a:r>
              <a:rPr lang="en-US" sz="1200" dirty="0"/>
              <a:t> and </a:t>
            </a:r>
            <a:r>
              <a:rPr lang="en-US" sz="1200" dirty="0" err="1"/>
              <a:t>lastName</a:t>
            </a:r>
            <a:r>
              <a:rPr lang="en-US" sz="1200" dirty="0"/>
              <a:t> parameters. The possible user names are obtained by concatenating </a:t>
            </a:r>
            <a:r>
              <a:rPr lang="en-US" sz="1200" dirty="0" err="1"/>
              <a:t>lastName</a:t>
            </a:r>
            <a:r>
              <a:rPr lang="en-US" sz="1200" dirty="0"/>
              <a:t> with different substrings of </a:t>
            </a:r>
            <a:r>
              <a:rPr lang="en-US" sz="1200" dirty="0" err="1"/>
              <a:t>firstName</a:t>
            </a:r>
            <a:r>
              <a:rPr lang="en-US" sz="1200" dirty="0"/>
              <a:t>. The substrings begin with the first character of </a:t>
            </a:r>
            <a:r>
              <a:rPr lang="en-US" sz="1200" dirty="0" err="1"/>
              <a:t>firstName</a:t>
            </a:r>
            <a:r>
              <a:rPr lang="en-US" sz="1200" dirty="0"/>
              <a:t> and the lengths of the substrings take on all values from 1 to the length of </a:t>
            </a:r>
            <a:r>
              <a:rPr lang="en-US" sz="1200" dirty="0" err="1"/>
              <a:t>firstName</a:t>
            </a:r>
            <a:r>
              <a:rPr lang="en-US" sz="1200" dirty="0"/>
              <a:t>.</a:t>
            </a:r>
          </a:p>
          <a:p>
            <a:pPr>
              <a:spcBef>
                <a:spcPts val="600"/>
              </a:spcBef>
              <a:spcAft>
                <a:spcPts val="600"/>
              </a:spcAft>
            </a:pPr>
            <a:r>
              <a:rPr lang="en-US" sz="1200" dirty="0"/>
              <a:t>The following example shows the contents of </a:t>
            </a:r>
            <a:r>
              <a:rPr lang="en-US" sz="1200" dirty="0" err="1"/>
              <a:t>possibleNames</a:t>
            </a:r>
            <a:r>
              <a:rPr lang="en-US" sz="1200" dirty="0"/>
              <a:t> after a </a:t>
            </a:r>
            <a:r>
              <a:rPr lang="en-US" sz="1200" dirty="0" err="1"/>
              <a:t>UserName</a:t>
            </a:r>
            <a:r>
              <a:rPr lang="en-US" sz="1200" dirty="0"/>
              <a:t> object has been instantiated.</a:t>
            </a:r>
          </a:p>
          <a:p>
            <a:pPr>
              <a:spcBef>
                <a:spcPts val="600"/>
              </a:spcBef>
              <a:spcAft>
                <a:spcPts val="600"/>
              </a:spcAft>
            </a:pPr>
            <a:r>
              <a:rPr lang="en-US" sz="1200" dirty="0"/>
              <a:t>Example</a:t>
            </a:r>
          </a:p>
          <a:p>
            <a:pPr>
              <a:spcBef>
                <a:spcPts val="600"/>
              </a:spcBef>
              <a:spcAft>
                <a:spcPts val="600"/>
              </a:spcAft>
            </a:pPr>
            <a:r>
              <a:rPr lang="en-US" sz="1200" dirty="0" err="1"/>
              <a:t>UserName</a:t>
            </a:r>
            <a:r>
              <a:rPr lang="en-US" sz="1200" dirty="0"/>
              <a:t> person = new </a:t>
            </a:r>
            <a:r>
              <a:rPr lang="en-US" sz="1200" dirty="0" err="1"/>
              <a:t>UserName</a:t>
            </a:r>
            <a:r>
              <a:rPr lang="en-US" sz="1200" dirty="0"/>
              <a:t>("john", "smith");</a:t>
            </a:r>
          </a:p>
          <a:p>
            <a:pPr>
              <a:spcBef>
                <a:spcPts val="600"/>
              </a:spcBef>
              <a:spcAft>
                <a:spcPts val="600"/>
              </a:spcAft>
            </a:pPr>
            <a:r>
              <a:rPr lang="en-US" sz="1200" dirty="0"/>
              <a:t>After the code segment has been executed, the </a:t>
            </a:r>
            <a:r>
              <a:rPr lang="en-US" sz="1200" dirty="0" err="1"/>
              <a:t>possibleNames</a:t>
            </a:r>
            <a:r>
              <a:rPr lang="en-US" sz="1200" dirty="0"/>
              <a:t> instance variable of person will contain the following String objects in some order.</a:t>
            </a:r>
          </a:p>
          <a:p>
            <a:pPr>
              <a:spcBef>
                <a:spcPts val="600"/>
              </a:spcBef>
              <a:spcAft>
                <a:spcPts val="600"/>
              </a:spcAft>
            </a:pPr>
            <a:r>
              <a:rPr lang="en-US" sz="1200" dirty="0"/>
              <a:t>"</a:t>
            </a:r>
            <a:r>
              <a:rPr lang="en-US" sz="1200" dirty="0" err="1"/>
              <a:t>smithj</a:t>
            </a:r>
            <a:r>
              <a:rPr lang="en-US" sz="1200" dirty="0"/>
              <a:t>", "</a:t>
            </a:r>
            <a:r>
              <a:rPr lang="en-US" sz="1200" dirty="0" err="1"/>
              <a:t>smithjo</a:t>
            </a:r>
            <a:r>
              <a:rPr lang="en-US" sz="1200" dirty="0"/>
              <a:t>", "</a:t>
            </a:r>
            <a:r>
              <a:rPr lang="en-US" sz="1200" dirty="0" err="1"/>
              <a:t>smithjoh</a:t>
            </a:r>
            <a:r>
              <a:rPr lang="en-US" sz="1200" dirty="0"/>
              <a:t>", "</a:t>
            </a:r>
            <a:r>
              <a:rPr lang="en-US" sz="1200" dirty="0" err="1"/>
              <a:t>smithjohn</a:t>
            </a:r>
            <a:r>
              <a:rPr lang="en-US" sz="1200" dirty="0"/>
              <a:t>"</a:t>
            </a:r>
          </a:p>
          <a:p>
            <a:pPr>
              <a:spcBef>
                <a:spcPts val="600"/>
              </a:spcBef>
              <a:spcAft>
                <a:spcPts val="600"/>
              </a:spcAft>
            </a:pPr>
            <a:endParaRPr lang="en-US" altLang="en-US" sz="1400" dirty="0">
              <a:solidFill>
                <a:srgbClr val="333333"/>
              </a:solidFill>
              <a:latin typeface="Courier New" panose="02070309020205020404" pitchFamily="49" charset="0"/>
            </a:endParaRPr>
          </a:p>
        </p:txBody>
      </p:sp>
      <p:sp>
        <p:nvSpPr>
          <p:cNvPr id="2" name="TextBox 1">
            <a:extLst>
              <a:ext uri="{FF2B5EF4-FFF2-40B4-BE49-F238E27FC236}">
                <a16:creationId xmlns:a16="http://schemas.microsoft.com/office/drawing/2014/main" id="{DDD58256-7689-4C46-A5C5-7B12E0CC092A}"/>
              </a:ext>
            </a:extLst>
          </p:cNvPr>
          <p:cNvSpPr txBox="1"/>
          <p:nvPr/>
        </p:nvSpPr>
        <p:spPr>
          <a:xfrm>
            <a:off x="114300" y="3955494"/>
            <a:ext cx="8420100" cy="2826306"/>
          </a:xfrm>
          <a:prstGeom prst="roundRect">
            <a:avLst/>
          </a:prstGeom>
          <a:solidFill>
            <a:schemeClr val="bg1">
              <a:lumMod val="85000"/>
            </a:schemeClr>
          </a:solidFill>
          <a:ln>
            <a:solidFill>
              <a:schemeClr val="bg1">
                <a:lumMod val="65000"/>
              </a:schemeClr>
            </a:solidFill>
          </a:ln>
          <a:effectLst>
            <a:outerShdw blurRad="50800" dist="38100" dir="2700000" algn="tl" rotWithShape="0">
              <a:prstClr val="black">
                <a:alpha val="40000"/>
              </a:prstClr>
            </a:outerShdw>
          </a:effectLst>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10" name="TextBox 9">
            <a:extLst>
              <a:ext uri="{FF2B5EF4-FFF2-40B4-BE49-F238E27FC236}">
                <a16:creationId xmlns:a16="http://schemas.microsoft.com/office/drawing/2014/main" id="{880132C2-1C6B-4FA9-BEA2-C37ACAE27CFC}"/>
              </a:ext>
            </a:extLst>
          </p:cNvPr>
          <p:cNvSpPr txBox="1"/>
          <p:nvPr/>
        </p:nvSpPr>
        <p:spPr>
          <a:xfrm>
            <a:off x="457200" y="4038600"/>
            <a:ext cx="7772400" cy="728789"/>
          </a:xfrm>
          <a:prstGeom prst="rect">
            <a:avLst/>
          </a:prstGeom>
          <a:noFill/>
        </p:spPr>
        <p:txBody>
          <a:bodyPr wrap="square" rtlCol="0">
            <a:spAutoFit/>
          </a:bodyPr>
          <a:lstStyle/>
          <a:p>
            <a:r>
              <a:rPr lang="en-US" sz="1800" dirty="0"/>
              <a:t>Let’s picture the process based on the example provided:</a:t>
            </a:r>
          </a:p>
          <a:p>
            <a:pPr>
              <a:lnSpc>
                <a:spcPct val="150000"/>
              </a:lnSpc>
            </a:pPr>
            <a:r>
              <a:rPr lang="en-US" sz="1800" dirty="0"/>
              <a:t>We start with “smith” and “john”</a:t>
            </a:r>
          </a:p>
        </p:txBody>
      </p:sp>
      <p:sp>
        <p:nvSpPr>
          <p:cNvPr id="23" name="Rectangle 22">
            <a:extLst>
              <a:ext uri="{FF2B5EF4-FFF2-40B4-BE49-F238E27FC236}">
                <a16:creationId xmlns:a16="http://schemas.microsoft.com/office/drawing/2014/main" id="{EEC74422-C51A-4E33-A40F-E8B50C77E646}"/>
              </a:ext>
            </a:extLst>
          </p:cNvPr>
          <p:cNvSpPr/>
          <p:nvPr/>
        </p:nvSpPr>
        <p:spPr>
          <a:xfrm>
            <a:off x="5029200" y="1588090"/>
            <a:ext cx="2132710" cy="24071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A5A4792-0717-429B-907E-B8C62E072707}"/>
              </a:ext>
            </a:extLst>
          </p:cNvPr>
          <p:cNvSpPr/>
          <p:nvPr/>
        </p:nvSpPr>
        <p:spPr>
          <a:xfrm>
            <a:off x="2927649" y="2743200"/>
            <a:ext cx="1402490" cy="23863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930722B6-8B32-4F97-BCEC-FF32704F2B6E}"/>
              </a:ext>
            </a:extLst>
          </p:cNvPr>
          <p:cNvSpPr/>
          <p:nvPr/>
        </p:nvSpPr>
        <p:spPr>
          <a:xfrm>
            <a:off x="152400" y="3608709"/>
            <a:ext cx="723900" cy="23863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C58C52C-6966-425A-8ACB-16C7414F84F6}"/>
              </a:ext>
            </a:extLst>
          </p:cNvPr>
          <p:cNvSpPr/>
          <p:nvPr/>
        </p:nvSpPr>
        <p:spPr>
          <a:xfrm>
            <a:off x="876300" y="3608709"/>
            <a:ext cx="785412" cy="23863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7342B3C-F93E-4959-A962-24EA14CB11CB}"/>
              </a:ext>
            </a:extLst>
          </p:cNvPr>
          <p:cNvSpPr/>
          <p:nvPr/>
        </p:nvSpPr>
        <p:spPr>
          <a:xfrm>
            <a:off x="1714500" y="3608709"/>
            <a:ext cx="861612" cy="23863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33BD763-880D-4684-BC86-AF43CEED1021}"/>
              </a:ext>
            </a:extLst>
          </p:cNvPr>
          <p:cNvSpPr/>
          <p:nvPr/>
        </p:nvSpPr>
        <p:spPr>
          <a:xfrm>
            <a:off x="2628899" y="3608709"/>
            <a:ext cx="997989" cy="23863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71A4C8C-6AD1-4782-9122-8C319A029100}"/>
              </a:ext>
            </a:extLst>
          </p:cNvPr>
          <p:cNvSpPr/>
          <p:nvPr/>
        </p:nvSpPr>
        <p:spPr>
          <a:xfrm>
            <a:off x="1123062" y="6200628"/>
            <a:ext cx="1947969" cy="400110"/>
          </a:xfrm>
          <a:prstGeom prst="rect">
            <a:avLst/>
          </a:prstGeom>
        </p:spPr>
        <p:txBody>
          <a:bodyPr wrap="none">
            <a:spAutoFit/>
          </a:bodyPr>
          <a:lstStyle/>
          <a:p>
            <a:r>
              <a:rPr lang="en-US" dirty="0"/>
              <a:t>smith + john </a:t>
            </a:r>
          </a:p>
        </p:txBody>
      </p:sp>
      <p:sp>
        <p:nvSpPr>
          <p:cNvPr id="31" name="Rectangle 30">
            <a:extLst>
              <a:ext uri="{FF2B5EF4-FFF2-40B4-BE49-F238E27FC236}">
                <a16:creationId xmlns:a16="http://schemas.microsoft.com/office/drawing/2014/main" id="{11C62B17-3EB5-4025-BC6A-ED37AD681182}"/>
              </a:ext>
            </a:extLst>
          </p:cNvPr>
          <p:cNvSpPr/>
          <p:nvPr/>
        </p:nvSpPr>
        <p:spPr>
          <a:xfrm>
            <a:off x="1123061" y="5855516"/>
            <a:ext cx="1947969" cy="400110"/>
          </a:xfrm>
          <a:prstGeom prst="rect">
            <a:avLst/>
          </a:prstGeom>
        </p:spPr>
        <p:txBody>
          <a:bodyPr wrap="none">
            <a:spAutoFit/>
          </a:bodyPr>
          <a:lstStyle/>
          <a:p>
            <a:r>
              <a:rPr lang="en-US" dirty="0"/>
              <a:t>smith + joh</a:t>
            </a:r>
            <a:r>
              <a:rPr lang="en-US" dirty="0">
                <a:solidFill>
                  <a:schemeClr val="bg1">
                    <a:lumMod val="85000"/>
                  </a:schemeClr>
                </a:solidFill>
              </a:rPr>
              <a:t>n</a:t>
            </a:r>
            <a:r>
              <a:rPr lang="en-US" dirty="0"/>
              <a:t> </a:t>
            </a:r>
          </a:p>
        </p:txBody>
      </p:sp>
      <p:sp>
        <p:nvSpPr>
          <p:cNvPr id="32" name="Rectangle 31">
            <a:extLst>
              <a:ext uri="{FF2B5EF4-FFF2-40B4-BE49-F238E27FC236}">
                <a16:creationId xmlns:a16="http://schemas.microsoft.com/office/drawing/2014/main" id="{57EE99F4-D7F5-4A16-83A8-DFC3BB6A869E}"/>
              </a:ext>
            </a:extLst>
          </p:cNvPr>
          <p:cNvSpPr/>
          <p:nvPr/>
        </p:nvSpPr>
        <p:spPr>
          <a:xfrm>
            <a:off x="1113802" y="5558285"/>
            <a:ext cx="1947969" cy="400110"/>
          </a:xfrm>
          <a:prstGeom prst="rect">
            <a:avLst/>
          </a:prstGeom>
        </p:spPr>
        <p:txBody>
          <a:bodyPr wrap="none">
            <a:spAutoFit/>
          </a:bodyPr>
          <a:lstStyle/>
          <a:p>
            <a:r>
              <a:rPr lang="en-US" dirty="0"/>
              <a:t>smith + jo</a:t>
            </a:r>
            <a:r>
              <a:rPr lang="en-US" dirty="0">
                <a:solidFill>
                  <a:schemeClr val="bg1">
                    <a:lumMod val="85000"/>
                  </a:schemeClr>
                </a:solidFill>
              </a:rPr>
              <a:t>hn</a:t>
            </a:r>
            <a:r>
              <a:rPr lang="en-US" dirty="0"/>
              <a:t> </a:t>
            </a:r>
          </a:p>
        </p:txBody>
      </p:sp>
      <p:sp>
        <p:nvSpPr>
          <p:cNvPr id="33" name="Rectangle 32">
            <a:extLst>
              <a:ext uri="{FF2B5EF4-FFF2-40B4-BE49-F238E27FC236}">
                <a16:creationId xmlns:a16="http://schemas.microsoft.com/office/drawing/2014/main" id="{AC64756E-676E-400B-B506-FF3F1528F9D9}"/>
              </a:ext>
            </a:extLst>
          </p:cNvPr>
          <p:cNvSpPr/>
          <p:nvPr/>
        </p:nvSpPr>
        <p:spPr>
          <a:xfrm>
            <a:off x="1123060" y="5214219"/>
            <a:ext cx="1947969" cy="400110"/>
          </a:xfrm>
          <a:prstGeom prst="rect">
            <a:avLst/>
          </a:prstGeom>
        </p:spPr>
        <p:txBody>
          <a:bodyPr wrap="none">
            <a:spAutoFit/>
          </a:bodyPr>
          <a:lstStyle/>
          <a:p>
            <a:r>
              <a:rPr lang="en-US" dirty="0"/>
              <a:t>smith + j</a:t>
            </a:r>
            <a:r>
              <a:rPr lang="en-US" dirty="0">
                <a:solidFill>
                  <a:schemeClr val="bg1">
                    <a:lumMod val="85000"/>
                  </a:schemeClr>
                </a:solidFill>
              </a:rPr>
              <a:t>ohn</a:t>
            </a:r>
            <a:r>
              <a:rPr lang="en-US" dirty="0"/>
              <a:t> </a:t>
            </a:r>
          </a:p>
        </p:txBody>
      </p:sp>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DEFB3659-2D95-438E-9B46-7124223E2B00}"/>
                  </a:ext>
                </a:extLst>
              </p:cNvPr>
              <p:cNvSpPr/>
              <p:nvPr/>
            </p:nvSpPr>
            <p:spPr>
              <a:xfrm>
                <a:off x="2893466" y="6211310"/>
                <a:ext cx="489236"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17" name="Rectangle 16">
                <a:extLst>
                  <a:ext uri="{FF2B5EF4-FFF2-40B4-BE49-F238E27FC236}">
                    <a16:creationId xmlns:a16="http://schemas.microsoft.com/office/drawing/2014/main" id="{DEFB3659-2D95-438E-9B46-7124223E2B00}"/>
                  </a:ext>
                </a:extLst>
              </p:cNvPr>
              <p:cNvSpPr>
                <a:spLocks noRot="1" noChangeAspect="1" noMove="1" noResize="1" noEditPoints="1" noAdjustHandles="1" noChangeArrowheads="1" noChangeShapeType="1" noTextEdit="1"/>
              </p:cNvSpPr>
              <p:nvPr/>
            </p:nvSpPr>
            <p:spPr>
              <a:xfrm>
                <a:off x="2893466" y="6211310"/>
                <a:ext cx="489236" cy="400110"/>
              </a:xfrm>
              <a:prstGeom prst="rect">
                <a:avLst/>
              </a:prstGeom>
              <a:blipFill>
                <a:blip r:embed="rId3"/>
                <a:stretch>
                  <a:fillRect/>
                </a:stretch>
              </a:blipFill>
            </p:spPr>
            <p:txBody>
              <a:bodyPr/>
              <a:lstStyle/>
              <a:p>
                <a:r>
                  <a:rPr lang="en-US">
                    <a:noFill/>
                  </a:rPr>
                  <a:t> </a:t>
                </a:r>
              </a:p>
            </p:txBody>
          </p:sp>
        </mc:Fallback>
      </mc:AlternateContent>
      <p:sp>
        <p:nvSpPr>
          <p:cNvPr id="34" name="Rectangle 33">
            <a:extLst>
              <a:ext uri="{FF2B5EF4-FFF2-40B4-BE49-F238E27FC236}">
                <a16:creationId xmlns:a16="http://schemas.microsoft.com/office/drawing/2014/main" id="{33513213-FDA7-4F7E-B184-DBAAFE6959B3}"/>
              </a:ext>
            </a:extLst>
          </p:cNvPr>
          <p:cNvSpPr/>
          <p:nvPr/>
        </p:nvSpPr>
        <p:spPr>
          <a:xfrm>
            <a:off x="3291382" y="6200628"/>
            <a:ext cx="4273286" cy="400110"/>
          </a:xfrm>
          <a:prstGeom prst="rect">
            <a:avLst/>
          </a:prstGeom>
        </p:spPr>
        <p:txBody>
          <a:bodyPr wrap="none">
            <a:spAutoFit/>
          </a:bodyPr>
          <a:lstStyle/>
          <a:p>
            <a:r>
              <a:rPr lang="en-US" dirty="0"/>
              <a:t>smith + “</a:t>
            </a:r>
            <a:r>
              <a:rPr lang="en-US" dirty="0" err="1"/>
              <a:t>john”.substring</a:t>
            </a:r>
            <a:r>
              <a:rPr lang="en-US" dirty="0"/>
              <a:t>(0, 4) </a:t>
            </a:r>
          </a:p>
        </p:txBody>
      </p:sp>
      <p:sp>
        <p:nvSpPr>
          <p:cNvPr id="35" name="Rectangle 34">
            <a:extLst>
              <a:ext uri="{FF2B5EF4-FFF2-40B4-BE49-F238E27FC236}">
                <a16:creationId xmlns:a16="http://schemas.microsoft.com/office/drawing/2014/main" id="{02FB85A5-918D-452A-8779-764194FCE4F7}"/>
              </a:ext>
            </a:extLst>
          </p:cNvPr>
          <p:cNvSpPr/>
          <p:nvPr/>
        </p:nvSpPr>
        <p:spPr>
          <a:xfrm>
            <a:off x="3291382" y="5850383"/>
            <a:ext cx="4273286" cy="400110"/>
          </a:xfrm>
          <a:prstGeom prst="rect">
            <a:avLst/>
          </a:prstGeom>
        </p:spPr>
        <p:txBody>
          <a:bodyPr wrap="none">
            <a:spAutoFit/>
          </a:bodyPr>
          <a:lstStyle/>
          <a:p>
            <a:r>
              <a:rPr lang="en-US" dirty="0"/>
              <a:t>smith + “</a:t>
            </a:r>
            <a:r>
              <a:rPr lang="en-US" dirty="0" err="1"/>
              <a:t>john”.substring</a:t>
            </a:r>
            <a:r>
              <a:rPr lang="en-US" dirty="0"/>
              <a:t>(0, 3) </a:t>
            </a:r>
          </a:p>
        </p:txBody>
      </p:sp>
      <p:sp>
        <p:nvSpPr>
          <p:cNvPr id="36" name="Rectangle 35">
            <a:extLst>
              <a:ext uri="{FF2B5EF4-FFF2-40B4-BE49-F238E27FC236}">
                <a16:creationId xmlns:a16="http://schemas.microsoft.com/office/drawing/2014/main" id="{6A9E7495-67B6-4DCE-BC91-B043A8ECA797}"/>
              </a:ext>
            </a:extLst>
          </p:cNvPr>
          <p:cNvSpPr/>
          <p:nvPr/>
        </p:nvSpPr>
        <p:spPr>
          <a:xfrm>
            <a:off x="3300640" y="5557936"/>
            <a:ext cx="4273286" cy="400110"/>
          </a:xfrm>
          <a:prstGeom prst="rect">
            <a:avLst/>
          </a:prstGeom>
        </p:spPr>
        <p:txBody>
          <a:bodyPr wrap="none">
            <a:spAutoFit/>
          </a:bodyPr>
          <a:lstStyle/>
          <a:p>
            <a:r>
              <a:rPr lang="en-US" dirty="0"/>
              <a:t>smith + “</a:t>
            </a:r>
            <a:r>
              <a:rPr lang="en-US" dirty="0" err="1"/>
              <a:t>john”.substring</a:t>
            </a:r>
            <a:r>
              <a:rPr lang="en-US" dirty="0"/>
              <a:t>(0, 2) </a:t>
            </a:r>
          </a:p>
        </p:txBody>
      </p:sp>
      <p:sp>
        <p:nvSpPr>
          <p:cNvPr id="37" name="Rectangle 36">
            <a:extLst>
              <a:ext uri="{FF2B5EF4-FFF2-40B4-BE49-F238E27FC236}">
                <a16:creationId xmlns:a16="http://schemas.microsoft.com/office/drawing/2014/main" id="{C34EBDDE-D64F-42A4-A2A0-2CD0B0A124EF}"/>
              </a:ext>
            </a:extLst>
          </p:cNvPr>
          <p:cNvSpPr/>
          <p:nvPr/>
        </p:nvSpPr>
        <p:spPr>
          <a:xfrm>
            <a:off x="3286436" y="5223030"/>
            <a:ext cx="4273286" cy="400110"/>
          </a:xfrm>
          <a:prstGeom prst="rect">
            <a:avLst/>
          </a:prstGeom>
        </p:spPr>
        <p:txBody>
          <a:bodyPr wrap="none">
            <a:spAutoFit/>
          </a:bodyPr>
          <a:lstStyle/>
          <a:p>
            <a:r>
              <a:rPr lang="en-US" dirty="0"/>
              <a:t>smith + “</a:t>
            </a:r>
            <a:r>
              <a:rPr lang="en-US" dirty="0" err="1"/>
              <a:t>john”.substring</a:t>
            </a:r>
            <a:r>
              <a:rPr lang="en-US" dirty="0"/>
              <a:t>(0, 1) </a:t>
            </a:r>
          </a:p>
        </p:txBody>
      </p:sp>
      <p:sp>
        <p:nvSpPr>
          <p:cNvPr id="38" name="TextBox 37">
            <a:extLst>
              <a:ext uri="{FF2B5EF4-FFF2-40B4-BE49-F238E27FC236}">
                <a16:creationId xmlns:a16="http://schemas.microsoft.com/office/drawing/2014/main" id="{01AABB15-9E6D-4CE7-8FC9-35F9CFF45821}"/>
              </a:ext>
            </a:extLst>
          </p:cNvPr>
          <p:cNvSpPr txBox="1"/>
          <p:nvPr/>
        </p:nvSpPr>
        <p:spPr>
          <a:xfrm>
            <a:off x="457200" y="4037835"/>
            <a:ext cx="8077201" cy="1892826"/>
          </a:xfrm>
          <a:prstGeom prst="rect">
            <a:avLst/>
          </a:prstGeom>
          <a:noFill/>
        </p:spPr>
        <p:txBody>
          <a:bodyPr wrap="square" rtlCol="0">
            <a:spAutoFit/>
          </a:bodyPr>
          <a:lstStyle/>
          <a:p>
            <a:r>
              <a:rPr lang="en-US" sz="1800" dirty="0"/>
              <a:t>First, we are going to need to use the String substring() method.</a:t>
            </a:r>
          </a:p>
          <a:p>
            <a:pPr>
              <a:lnSpc>
                <a:spcPct val="150000"/>
              </a:lnSpc>
            </a:pPr>
            <a:r>
              <a:rPr lang="en-US" sz="1800" dirty="0"/>
              <a:t>How does it work?  </a:t>
            </a:r>
          </a:p>
          <a:p>
            <a:pPr marL="285750" indent="-285750">
              <a:lnSpc>
                <a:spcPct val="150000"/>
              </a:lnSpc>
              <a:buFont typeface="Arial" panose="020B0604020202020204" pitchFamily="34" charset="0"/>
              <a:buChar char="•"/>
            </a:pPr>
            <a:r>
              <a:rPr lang="en-US" sz="1800" dirty="0"/>
              <a:t>substring(&lt;start&gt;, &lt;end&gt;) where</a:t>
            </a:r>
          </a:p>
          <a:p>
            <a:pPr marL="742950" lvl="1" indent="-285750">
              <a:lnSpc>
                <a:spcPct val="150000"/>
              </a:lnSpc>
              <a:buFont typeface="Arial" panose="020B0604020202020204" pitchFamily="34" charset="0"/>
              <a:buChar char="•"/>
            </a:pPr>
            <a:r>
              <a:rPr lang="en-US" sz="1800" dirty="0"/>
              <a:t>&lt;start&gt; is the starting index (</a:t>
            </a:r>
            <a:r>
              <a:rPr lang="en-US" sz="1800" b="1" dirty="0" err="1"/>
              <a:t>IN</a:t>
            </a:r>
            <a:r>
              <a:rPr lang="en-US" sz="1800" dirty="0" err="1"/>
              <a:t>clusive</a:t>
            </a:r>
            <a:r>
              <a:rPr lang="en-US" sz="1800" dirty="0"/>
              <a:t>)</a:t>
            </a:r>
          </a:p>
          <a:p>
            <a:pPr marL="742950" lvl="1" indent="-285750">
              <a:buFont typeface="Arial" panose="020B0604020202020204" pitchFamily="34" charset="0"/>
              <a:buChar char="•"/>
            </a:pPr>
            <a:r>
              <a:rPr lang="en-US" sz="1800" dirty="0"/>
              <a:t>&lt;end&gt; is the ending index (</a:t>
            </a:r>
            <a:r>
              <a:rPr lang="en-US" sz="1800" b="1" dirty="0" err="1"/>
              <a:t>EX</a:t>
            </a:r>
            <a:r>
              <a:rPr lang="en-US" sz="1800" dirty="0" err="1"/>
              <a:t>clusive</a:t>
            </a:r>
            <a:r>
              <a:rPr lang="en-US" sz="1800" dirty="0"/>
              <a:t>)</a:t>
            </a:r>
          </a:p>
        </p:txBody>
      </p:sp>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23A0A86F-F206-48A7-8AEA-8E9C45135C67}"/>
                  </a:ext>
                </a:extLst>
              </p:cNvPr>
              <p:cNvSpPr/>
              <p:nvPr/>
            </p:nvSpPr>
            <p:spPr>
              <a:xfrm>
                <a:off x="609600" y="4857690"/>
                <a:ext cx="364331" cy="400110"/>
              </a:xfrm>
              <a:prstGeom prst="rect">
                <a:avLst/>
              </a:prstGeom>
              <a:ln>
                <a:solidFill>
                  <a:schemeClr val="bg1">
                    <a:lumMod val="65000"/>
                  </a:schemeClr>
                </a:solidFill>
              </a:ln>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𝑖</m:t>
                      </m:r>
                    </m:oMath>
                  </m:oMathPara>
                </a14:m>
                <a:endParaRPr lang="en-US" dirty="0"/>
              </a:p>
            </p:txBody>
          </p:sp>
        </mc:Choice>
        <mc:Fallback xmlns="">
          <p:sp>
            <p:nvSpPr>
              <p:cNvPr id="22" name="Rectangle 21">
                <a:extLst>
                  <a:ext uri="{FF2B5EF4-FFF2-40B4-BE49-F238E27FC236}">
                    <a16:creationId xmlns:a16="http://schemas.microsoft.com/office/drawing/2014/main" id="{23A0A86F-F206-48A7-8AEA-8E9C45135C67}"/>
                  </a:ext>
                </a:extLst>
              </p:cNvPr>
              <p:cNvSpPr>
                <a:spLocks noRot="1" noChangeAspect="1" noMove="1" noResize="1" noEditPoints="1" noAdjustHandles="1" noChangeArrowheads="1" noChangeShapeType="1" noTextEdit="1"/>
              </p:cNvSpPr>
              <p:nvPr/>
            </p:nvSpPr>
            <p:spPr>
              <a:xfrm>
                <a:off x="609600" y="4857690"/>
                <a:ext cx="364331" cy="400110"/>
              </a:xfrm>
              <a:prstGeom prst="rect">
                <a:avLst/>
              </a:prstGeom>
              <a:blipFill>
                <a:blip r:embed="rId4"/>
                <a:stretch>
                  <a:fillRect/>
                </a:stretch>
              </a:blipFill>
              <a:ln>
                <a:solidFill>
                  <a:schemeClr val="bg1">
                    <a:lumMod val="65000"/>
                  </a:schemeClr>
                </a:solidFill>
              </a:ln>
            </p:spPr>
            <p:txBody>
              <a:bodyPr/>
              <a:lstStyle/>
              <a:p>
                <a:r>
                  <a:rPr lang="en-US">
                    <a:noFill/>
                  </a:rPr>
                  <a:t> </a:t>
                </a:r>
              </a:p>
            </p:txBody>
          </p:sp>
        </mc:Fallback>
      </mc:AlternateContent>
      <p:sp>
        <p:nvSpPr>
          <p:cNvPr id="7168" name="Rectangle 7167">
            <a:extLst>
              <a:ext uri="{FF2B5EF4-FFF2-40B4-BE49-F238E27FC236}">
                <a16:creationId xmlns:a16="http://schemas.microsoft.com/office/drawing/2014/main" id="{9BA55953-36D2-43CD-9272-5C779E094410}"/>
              </a:ext>
            </a:extLst>
          </p:cNvPr>
          <p:cNvSpPr/>
          <p:nvPr/>
        </p:nvSpPr>
        <p:spPr>
          <a:xfrm>
            <a:off x="625759" y="5222259"/>
            <a:ext cx="348172" cy="400110"/>
          </a:xfrm>
          <a:prstGeom prst="rect">
            <a:avLst/>
          </a:prstGeom>
        </p:spPr>
        <p:txBody>
          <a:bodyPr wrap="none">
            <a:spAutoFit/>
          </a:bodyPr>
          <a:lstStyle/>
          <a:p>
            <a:r>
              <a:rPr lang="en-US" dirty="0"/>
              <a:t>1</a:t>
            </a:r>
          </a:p>
        </p:txBody>
      </p:sp>
      <p:sp>
        <p:nvSpPr>
          <p:cNvPr id="43" name="Rectangle 42">
            <a:extLst>
              <a:ext uri="{FF2B5EF4-FFF2-40B4-BE49-F238E27FC236}">
                <a16:creationId xmlns:a16="http://schemas.microsoft.com/office/drawing/2014/main" id="{988C8AC0-AE39-4A44-B2BD-959B66747F2B}"/>
              </a:ext>
            </a:extLst>
          </p:cNvPr>
          <p:cNvSpPr/>
          <p:nvPr/>
        </p:nvSpPr>
        <p:spPr>
          <a:xfrm>
            <a:off x="623227" y="5557936"/>
            <a:ext cx="348172" cy="400110"/>
          </a:xfrm>
          <a:prstGeom prst="rect">
            <a:avLst/>
          </a:prstGeom>
        </p:spPr>
        <p:txBody>
          <a:bodyPr wrap="none">
            <a:spAutoFit/>
          </a:bodyPr>
          <a:lstStyle/>
          <a:p>
            <a:r>
              <a:rPr lang="en-US" dirty="0"/>
              <a:t>2</a:t>
            </a:r>
          </a:p>
        </p:txBody>
      </p:sp>
      <p:sp>
        <p:nvSpPr>
          <p:cNvPr id="44" name="Rectangle 43">
            <a:extLst>
              <a:ext uri="{FF2B5EF4-FFF2-40B4-BE49-F238E27FC236}">
                <a16:creationId xmlns:a16="http://schemas.microsoft.com/office/drawing/2014/main" id="{3FE0151C-E662-4B56-93DA-8FA506236643}"/>
              </a:ext>
            </a:extLst>
          </p:cNvPr>
          <p:cNvSpPr/>
          <p:nvPr/>
        </p:nvSpPr>
        <p:spPr>
          <a:xfrm>
            <a:off x="620695" y="5893613"/>
            <a:ext cx="348172" cy="400110"/>
          </a:xfrm>
          <a:prstGeom prst="rect">
            <a:avLst/>
          </a:prstGeom>
        </p:spPr>
        <p:txBody>
          <a:bodyPr wrap="none">
            <a:spAutoFit/>
          </a:bodyPr>
          <a:lstStyle/>
          <a:p>
            <a:r>
              <a:rPr lang="en-US" dirty="0"/>
              <a:t>3</a:t>
            </a:r>
          </a:p>
        </p:txBody>
      </p:sp>
      <p:sp>
        <p:nvSpPr>
          <p:cNvPr id="45" name="Rectangle 44">
            <a:extLst>
              <a:ext uri="{FF2B5EF4-FFF2-40B4-BE49-F238E27FC236}">
                <a16:creationId xmlns:a16="http://schemas.microsoft.com/office/drawing/2014/main" id="{612CC2A3-EADC-4A33-AF1D-6683D7AA29B8}"/>
              </a:ext>
            </a:extLst>
          </p:cNvPr>
          <p:cNvSpPr/>
          <p:nvPr/>
        </p:nvSpPr>
        <p:spPr>
          <a:xfrm>
            <a:off x="618163" y="6229290"/>
            <a:ext cx="348172" cy="400110"/>
          </a:xfrm>
          <a:prstGeom prst="rect">
            <a:avLst/>
          </a:prstGeom>
        </p:spPr>
        <p:txBody>
          <a:bodyPr wrap="none">
            <a:spAutoFit/>
          </a:bodyPr>
          <a:lstStyle/>
          <a:p>
            <a:r>
              <a:rPr lang="en-US" dirty="0"/>
              <a:t>4</a:t>
            </a:r>
          </a:p>
        </p:txBody>
      </p:sp>
      <mc:AlternateContent xmlns:mc="http://schemas.openxmlformats.org/markup-compatibility/2006" xmlns:a14="http://schemas.microsoft.com/office/drawing/2010/main">
        <mc:Choice Requires="a14">
          <p:sp>
            <p:nvSpPr>
              <p:cNvPr id="46" name="Rectangle 45">
                <a:extLst>
                  <a:ext uri="{FF2B5EF4-FFF2-40B4-BE49-F238E27FC236}">
                    <a16:creationId xmlns:a16="http://schemas.microsoft.com/office/drawing/2014/main" id="{DD8566B7-8304-432D-B6F1-7A7279613DDC}"/>
                  </a:ext>
                </a:extLst>
              </p:cNvPr>
              <p:cNvSpPr/>
              <p:nvPr/>
            </p:nvSpPr>
            <p:spPr>
              <a:xfrm>
                <a:off x="2893466" y="5862122"/>
                <a:ext cx="489236"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46" name="Rectangle 45">
                <a:extLst>
                  <a:ext uri="{FF2B5EF4-FFF2-40B4-BE49-F238E27FC236}">
                    <a16:creationId xmlns:a16="http://schemas.microsoft.com/office/drawing/2014/main" id="{DD8566B7-8304-432D-B6F1-7A7279613DDC}"/>
                  </a:ext>
                </a:extLst>
              </p:cNvPr>
              <p:cNvSpPr>
                <a:spLocks noRot="1" noChangeAspect="1" noMove="1" noResize="1" noEditPoints="1" noAdjustHandles="1" noChangeArrowheads="1" noChangeShapeType="1" noTextEdit="1"/>
              </p:cNvSpPr>
              <p:nvPr/>
            </p:nvSpPr>
            <p:spPr>
              <a:xfrm>
                <a:off x="2893466" y="5862122"/>
                <a:ext cx="489236" cy="40011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Rectangle 46">
                <a:extLst>
                  <a:ext uri="{FF2B5EF4-FFF2-40B4-BE49-F238E27FC236}">
                    <a16:creationId xmlns:a16="http://schemas.microsoft.com/office/drawing/2014/main" id="{D9EBF45E-41F2-40C2-AEE6-CF7ECCC6CEB1}"/>
                  </a:ext>
                </a:extLst>
              </p:cNvPr>
              <p:cNvSpPr/>
              <p:nvPr/>
            </p:nvSpPr>
            <p:spPr>
              <a:xfrm>
                <a:off x="2893466" y="5570024"/>
                <a:ext cx="489236"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47" name="Rectangle 46">
                <a:extLst>
                  <a:ext uri="{FF2B5EF4-FFF2-40B4-BE49-F238E27FC236}">
                    <a16:creationId xmlns:a16="http://schemas.microsoft.com/office/drawing/2014/main" id="{D9EBF45E-41F2-40C2-AEE6-CF7ECCC6CEB1}"/>
                  </a:ext>
                </a:extLst>
              </p:cNvPr>
              <p:cNvSpPr>
                <a:spLocks noRot="1" noChangeAspect="1" noMove="1" noResize="1" noEditPoints="1" noAdjustHandles="1" noChangeArrowheads="1" noChangeShapeType="1" noTextEdit="1"/>
              </p:cNvSpPr>
              <p:nvPr/>
            </p:nvSpPr>
            <p:spPr>
              <a:xfrm>
                <a:off x="2893466" y="5570024"/>
                <a:ext cx="489236" cy="400110"/>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 name="Rectangle 47">
                <a:extLst>
                  <a:ext uri="{FF2B5EF4-FFF2-40B4-BE49-F238E27FC236}">
                    <a16:creationId xmlns:a16="http://schemas.microsoft.com/office/drawing/2014/main" id="{75138D59-2DA2-4CD3-B69F-534AA08B1546}"/>
                  </a:ext>
                </a:extLst>
              </p:cNvPr>
              <p:cNvSpPr/>
              <p:nvPr/>
            </p:nvSpPr>
            <p:spPr>
              <a:xfrm>
                <a:off x="2893466" y="5224591"/>
                <a:ext cx="489236"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48" name="Rectangle 47">
                <a:extLst>
                  <a:ext uri="{FF2B5EF4-FFF2-40B4-BE49-F238E27FC236}">
                    <a16:creationId xmlns:a16="http://schemas.microsoft.com/office/drawing/2014/main" id="{75138D59-2DA2-4CD3-B69F-534AA08B1546}"/>
                  </a:ext>
                </a:extLst>
              </p:cNvPr>
              <p:cNvSpPr>
                <a:spLocks noRot="1" noChangeAspect="1" noMove="1" noResize="1" noEditPoints="1" noAdjustHandles="1" noChangeArrowheads="1" noChangeShapeType="1" noTextEdit="1"/>
              </p:cNvSpPr>
              <p:nvPr/>
            </p:nvSpPr>
            <p:spPr>
              <a:xfrm>
                <a:off x="2893466" y="5224591"/>
                <a:ext cx="489236" cy="400110"/>
              </a:xfrm>
              <a:prstGeom prst="rect">
                <a:avLst/>
              </a:prstGeom>
              <a:blipFill>
                <a:blip r:embed="rId7"/>
                <a:stretch>
                  <a:fillRect/>
                </a:stretch>
              </a:blipFill>
            </p:spPr>
            <p:txBody>
              <a:bodyPr/>
              <a:lstStyle/>
              <a:p>
                <a:r>
                  <a:rPr lang="en-US">
                    <a:noFill/>
                  </a:rPr>
                  <a:t> </a:t>
                </a:r>
              </a:p>
            </p:txBody>
          </p:sp>
        </mc:Fallback>
      </mc:AlternateContent>
      <p:sp>
        <p:nvSpPr>
          <p:cNvPr id="51" name="TextBox 50">
            <a:extLst>
              <a:ext uri="{FF2B5EF4-FFF2-40B4-BE49-F238E27FC236}">
                <a16:creationId xmlns:a16="http://schemas.microsoft.com/office/drawing/2014/main" id="{DC04BCE5-2773-41D8-A574-7146F92DE52B}"/>
              </a:ext>
            </a:extLst>
          </p:cNvPr>
          <p:cNvSpPr txBox="1"/>
          <p:nvPr/>
        </p:nvSpPr>
        <p:spPr>
          <a:xfrm>
            <a:off x="461473" y="4044581"/>
            <a:ext cx="8077201" cy="1836785"/>
          </a:xfrm>
          <a:prstGeom prst="rect">
            <a:avLst/>
          </a:prstGeom>
          <a:noFill/>
        </p:spPr>
        <p:txBody>
          <a:bodyPr wrap="square" rtlCol="0">
            <a:spAutoFit/>
          </a:bodyPr>
          <a:lstStyle/>
          <a:p>
            <a:r>
              <a:rPr lang="en-US" sz="1800" dirty="0"/>
              <a:t>Next, we are going to have to pick apart the first name “john”…</a:t>
            </a:r>
          </a:p>
          <a:p>
            <a:endParaRPr lang="en-US" sz="1800" dirty="0"/>
          </a:p>
          <a:p>
            <a:r>
              <a:rPr lang="en-US" sz="1800" dirty="0"/>
              <a:t>Looking at the name as an array of characters:</a:t>
            </a:r>
          </a:p>
          <a:p>
            <a:endParaRPr lang="en-US" sz="1800" dirty="0"/>
          </a:p>
          <a:p>
            <a:r>
              <a:rPr lang="en-US" sz="1800" dirty="0"/>
              <a:t>Characters:</a:t>
            </a:r>
          </a:p>
          <a:p>
            <a:pPr>
              <a:lnSpc>
                <a:spcPct val="150000"/>
              </a:lnSpc>
            </a:pPr>
            <a:r>
              <a:rPr lang="en-US" sz="1800" dirty="0">
                <a:solidFill>
                  <a:srgbClr val="FF0000"/>
                </a:solidFill>
              </a:rPr>
              <a:t>Indices:</a:t>
            </a:r>
            <a:r>
              <a:rPr lang="en-US" sz="1800" dirty="0"/>
              <a:t>	</a:t>
            </a:r>
            <a:r>
              <a:rPr lang="en-US" sz="1800" dirty="0">
                <a:solidFill>
                  <a:srgbClr val="FF0000"/>
                </a:solidFill>
              </a:rPr>
              <a:t>0    1     2     3</a:t>
            </a:r>
          </a:p>
        </p:txBody>
      </p:sp>
      <p:sp>
        <p:nvSpPr>
          <p:cNvPr id="49" name="Rectangle 48">
            <a:extLst>
              <a:ext uri="{FF2B5EF4-FFF2-40B4-BE49-F238E27FC236}">
                <a16:creationId xmlns:a16="http://schemas.microsoft.com/office/drawing/2014/main" id="{338C3EDB-BF4F-4DC8-A867-637ABD6A402E}"/>
              </a:ext>
            </a:extLst>
          </p:cNvPr>
          <p:cNvSpPr/>
          <p:nvPr/>
        </p:nvSpPr>
        <p:spPr>
          <a:xfrm>
            <a:off x="1066799" y="4857690"/>
            <a:ext cx="2107769" cy="400110"/>
          </a:xfrm>
          <a:prstGeom prst="rect">
            <a:avLst/>
          </a:prstGeom>
          <a:ln>
            <a:solidFill>
              <a:schemeClr val="bg1">
                <a:lumMod val="65000"/>
              </a:schemeClr>
            </a:solidFill>
          </a:ln>
        </p:spPr>
        <p:txBody>
          <a:bodyPr wrap="square">
            <a:spAutoFit/>
          </a:bodyPr>
          <a:lstStyle/>
          <a:p>
            <a:r>
              <a:rPr lang="en-US" dirty="0"/>
              <a:t>Possible name</a:t>
            </a:r>
          </a:p>
        </p:txBody>
      </p:sp>
      <p:sp>
        <p:nvSpPr>
          <p:cNvPr id="50" name="Rectangle 49">
            <a:extLst>
              <a:ext uri="{FF2B5EF4-FFF2-40B4-BE49-F238E27FC236}">
                <a16:creationId xmlns:a16="http://schemas.microsoft.com/office/drawing/2014/main" id="{7F4DC18C-E36B-4A84-B5EF-0C426AAACE26}"/>
              </a:ext>
            </a:extLst>
          </p:cNvPr>
          <p:cNvSpPr/>
          <p:nvPr/>
        </p:nvSpPr>
        <p:spPr>
          <a:xfrm>
            <a:off x="3277304" y="4864671"/>
            <a:ext cx="4952296" cy="400110"/>
          </a:xfrm>
          <a:prstGeom prst="rect">
            <a:avLst/>
          </a:prstGeom>
          <a:ln>
            <a:solidFill>
              <a:schemeClr val="bg1">
                <a:lumMod val="65000"/>
              </a:schemeClr>
            </a:solidFill>
          </a:ln>
        </p:spPr>
        <p:txBody>
          <a:bodyPr wrap="square">
            <a:spAutoFit/>
          </a:bodyPr>
          <a:lstStyle/>
          <a:p>
            <a:r>
              <a:rPr lang="en-US" dirty="0"/>
              <a:t>What it looks like using substring()</a:t>
            </a:r>
          </a:p>
        </p:txBody>
      </p:sp>
      <p:sp>
        <p:nvSpPr>
          <p:cNvPr id="7169" name="Rectangle 7168">
            <a:extLst>
              <a:ext uri="{FF2B5EF4-FFF2-40B4-BE49-F238E27FC236}">
                <a16:creationId xmlns:a16="http://schemas.microsoft.com/office/drawing/2014/main" id="{FF66742D-C4BC-4FF5-8B03-AFAC97A3A246}"/>
              </a:ext>
            </a:extLst>
          </p:cNvPr>
          <p:cNvSpPr/>
          <p:nvPr/>
        </p:nvSpPr>
        <p:spPr>
          <a:xfrm>
            <a:off x="2214073" y="5131966"/>
            <a:ext cx="452368" cy="400110"/>
          </a:xfrm>
          <a:prstGeom prst="rect">
            <a:avLst/>
          </a:prstGeom>
          <a:ln>
            <a:solidFill>
              <a:schemeClr val="bg1">
                <a:lumMod val="65000"/>
              </a:schemeClr>
            </a:solidFill>
          </a:ln>
        </p:spPr>
        <p:txBody>
          <a:bodyPr wrap="none">
            <a:spAutoFit/>
          </a:bodyPr>
          <a:lstStyle/>
          <a:p>
            <a:r>
              <a:rPr lang="en-US" dirty="0"/>
              <a:t> j </a:t>
            </a:r>
          </a:p>
        </p:txBody>
      </p:sp>
      <p:sp>
        <p:nvSpPr>
          <p:cNvPr id="53" name="Rectangle 52">
            <a:extLst>
              <a:ext uri="{FF2B5EF4-FFF2-40B4-BE49-F238E27FC236}">
                <a16:creationId xmlns:a16="http://schemas.microsoft.com/office/drawing/2014/main" id="{4784CD25-9AA2-49AD-A72E-1F9B42922340}"/>
              </a:ext>
            </a:extLst>
          </p:cNvPr>
          <p:cNvSpPr/>
          <p:nvPr/>
        </p:nvSpPr>
        <p:spPr>
          <a:xfrm>
            <a:off x="2661242" y="5131966"/>
            <a:ext cx="519694" cy="400110"/>
          </a:xfrm>
          <a:prstGeom prst="rect">
            <a:avLst/>
          </a:prstGeom>
          <a:ln>
            <a:solidFill>
              <a:schemeClr val="bg1">
                <a:lumMod val="65000"/>
              </a:schemeClr>
            </a:solidFill>
          </a:ln>
        </p:spPr>
        <p:txBody>
          <a:bodyPr wrap="none">
            <a:spAutoFit/>
          </a:bodyPr>
          <a:lstStyle/>
          <a:p>
            <a:r>
              <a:rPr lang="en-US" dirty="0"/>
              <a:t> o </a:t>
            </a:r>
          </a:p>
        </p:txBody>
      </p:sp>
      <p:sp>
        <p:nvSpPr>
          <p:cNvPr id="54" name="Rectangle 53">
            <a:extLst>
              <a:ext uri="{FF2B5EF4-FFF2-40B4-BE49-F238E27FC236}">
                <a16:creationId xmlns:a16="http://schemas.microsoft.com/office/drawing/2014/main" id="{0B45740C-8EC9-4F5C-A786-C78A6C0EB460}"/>
              </a:ext>
            </a:extLst>
          </p:cNvPr>
          <p:cNvSpPr/>
          <p:nvPr/>
        </p:nvSpPr>
        <p:spPr>
          <a:xfrm>
            <a:off x="3188772" y="5131966"/>
            <a:ext cx="526106" cy="400110"/>
          </a:xfrm>
          <a:prstGeom prst="rect">
            <a:avLst/>
          </a:prstGeom>
          <a:ln>
            <a:solidFill>
              <a:schemeClr val="bg1">
                <a:lumMod val="65000"/>
              </a:schemeClr>
            </a:solidFill>
          </a:ln>
        </p:spPr>
        <p:txBody>
          <a:bodyPr wrap="none">
            <a:spAutoFit/>
          </a:bodyPr>
          <a:lstStyle/>
          <a:p>
            <a:r>
              <a:rPr lang="en-US" dirty="0"/>
              <a:t> h </a:t>
            </a:r>
          </a:p>
        </p:txBody>
      </p:sp>
      <p:sp>
        <p:nvSpPr>
          <p:cNvPr id="55" name="Rectangle 54">
            <a:extLst>
              <a:ext uri="{FF2B5EF4-FFF2-40B4-BE49-F238E27FC236}">
                <a16:creationId xmlns:a16="http://schemas.microsoft.com/office/drawing/2014/main" id="{366EDDA2-37DC-4256-8964-EBD4C52D15EC}"/>
              </a:ext>
            </a:extLst>
          </p:cNvPr>
          <p:cNvSpPr/>
          <p:nvPr/>
        </p:nvSpPr>
        <p:spPr>
          <a:xfrm>
            <a:off x="3722714" y="5131966"/>
            <a:ext cx="526106" cy="400110"/>
          </a:xfrm>
          <a:prstGeom prst="rect">
            <a:avLst/>
          </a:prstGeom>
          <a:ln>
            <a:solidFill>
              <a:schemeClr val="bg1">
                <a:lumMod val="65000"/>
              </a:schemeClr>
            </a:solidFill>
          </a:ln>
        </p:spPr>
        <p:txBody>
          <a:bodyPr wrap="none">
            <a:spAutoFit/>
          </a:bodyPr>
          <a:lstStyle/>
          <a:p>
            <a:r>
              <a:rPr lang="en-US" dirty="0"/>
              <a:t> n </a:t>
            </a:r>
          </a:p>
        </p:txBody>
      </p:sp>
      <mc:AlternateContent xmlns:mc="http://schemas.openxmlformats.org/markup-compatibility/2006" xmlns:a14="http://schemas.microsoft.com/office/drawing/2010/main">
        <mc:Choice Requires="a14">
          <p:sp>
            <p:nvSpPr>
              <p:cNvPr id="7172" name="Rectangle 7171">
                <a:extLst>
                  <a:ext uri="{FF2B5EF4-FFF2-40B4-BE49-F238E27FC236}">
                    <a16:creationId xmlns:a16="http://schemas.microsoft.com/office/drawing/2014/main" id="{1A0930B9-643A-46D2-AB7B-643BB61F6C36}"/>
                  </a:ext>
                </a:extLst>
              </p:cNvPr>
              <p:cNvSpPr/>
              <p:nvPr/>
            </p:nvSpPr>
            <p:spPr>
              <a:xfrm>
                <a:off x="4297178" y="4417704"/>
                <a:ext cx="3596754" cy="369332"/>
              </a:xfrm>
              <a:prstGeom prst="rect">
                <a:avLst/>
              </a:prstGeom>
            </p:spPr>
            <p:txBody>
              <a:bodyPr wrap="none">
                <a:spAutoFit/>
              </a:bodyPr>
              <a:lstStyle/>
              <a:p>
                <a:r>
                  <a:rPr lang="en-US" sz="1800" dirty="0"/>
                  <a:t>… assume our loop index is </a:t>
                </a:r>
                <a14:m>
                  <m:oMath xmlns:m="http://schemas.openxmlformats.org/officeDocument/2006/math">
                    <m:r>
                      <a:rPr lang="en-US" sz="1800" b="0" i="1" smtClean="0">
                        <a:latin typeface="Cambria Math" panose="02040503050406030204" pitchFamily="18" charset="0"/>
                      </a:rPr>
                      <m:t>𝑖</m:t>
                    </m:r>
                  </m:oMath>
                </a14:m>
                <a:r>
                  <a:rPr lang="en-US" sz="1800" dirty="0"/>
                  <a:t> </a:t>
                </a:r>
              </a:p>
            </p:txBody>
          </p:sp>
        </mc:Choice>
        <mc:Fallback xmlns="">
          <p:sp>
            <p:nvSpPr>
              <p:cNvPr id="7172" name="Rectangle 7171">
                <a:extLst>
                  <a:ext uri="{FF2B5EF4-FFF2-40B4-BE49-F238E27FC236}">
                    <a16:creationId xmlns:a16="http://schemas.microsoft.com/office/drawing/2014/main" id="{1A0930B9-643A-46D2-AB7B-643BB61F6C36}"/>
                  </a:ext>
                </a:extLst>
              </p:cNvPr>
              <p:cNvSpPr>
                <a:spLocks noRot="1" noChangeAspect="1" noMove="1" noResize="1" noEditPoints="1" noAdjustHandles="1" noChangeArrowheads="1" noChangeShapeType="1" noTextEdit="1"/>
              </p:cNvSpPr>
              <p:nvPr/>
            </p:nvSpPr>
            <p:spPr>
              <a:xfrm>
                <a:off x="4297178" y="4417704"/>
                <a:ext cx="3596754" cy="369332"/>
              </a:xfrm>
              <a:prstGeom prst="rect">
                <a:avLst/>
              </a:prstGeom>
              <a:blipFill>
                <a:blip r:embed="rId8"/>
                <a:stretch>
                  <a:fillRect l="-1525" t="-10000" b="-26667"/>
                </a:stretch>
              </a:blipFill>
            </p:spPr>
            <p:txBody>
              <a:bodyPr/>
              <a:lstStyle/>
              <a:p>
                <a:r>
                  <a:rPr lang="en-US">
                    <a:noFill/>
                  </a:rPr>
                  <a:t> </a:t>
                </a:r>
              </a:p>
            </p:txBody>
          </p:sp>
        </mc:Fallback>
      </mc:AlternateContent>
      <p:grpSp>
        <p:nvGrpSpPr>
          <p:cNvPr id="7174" name="Group 7173">
            <a:extLst>
              <a:ext uri="{FF2B5EF4-FFF2-40B4-BE49-F238E27FC236}">
                <a16:creationId xmlns:a16="http://schemas.microsoft.com/office/drawing/2014/main" id="{DE6A116A-C815-4CC7-93D4-E0719659A482}"/>
              </a:ext>
            </a:extLst>
          </p:cNvPr>
          <p:cNvGrpSpPr/>
          <p:nvPr/>
        </p:nvGrpSpPr>
        <p:grpSpPr>
          <a:xfrm>
            <a:off x="4813863" y="2874563"/>
            <a:ext cx="3940203" cy="806320"/>
            <a:chOff x="-4397403" y="526698"/>
            <a:chExt cx="3940203" cy="806320"/>
          </a:xfrm>
        </p:grpSpPr>
        <p:sp>
          <p:nvSpPr>
            <p:cNvPr id="58" name="TextBox 57">
              <a:extLst>
                <a:ext uri="{FF2B5EF4-FFF2-40B4-BE49-F238E27FC236}">
                  <a16:creationId xmlns:a16="http://schemas.microsoft.com/office/drawing/2014/main" id="{F501C9C9-C345-46D4-91BC-008B0FC2599B}"/>
                </a:ext>
              </a:extLst>
            </p:cNvPr>
            <p:cNvSpPr txBox="1"/>
            <p:nvPr/>
          </p:nvSpPr>
          <p:spPr>
            <a:xfrm>
              <a:off x="-4397403" y="526698"/>
              <a:ext cx="3940203" cy="806320"/>
            </a:xfrm>
            <a:prstGeom prst="roundRect">
              <a:avLst/>
            </a:prstGeom>
            <a:solidFill>
              <a:schemeClr val="bg1">
                <a:lumMod val="85000"/>
              </a:schemeClr>
            </a:solidFill>
            <a:ln>
              <a:solidFill>
                <a:schemeClr val="bg1">
                  <a:lumMod val="65000"/>
                </a:schemeClr>
              </a:solidFill>
            </a:ln>
            <a:effectLst>
              <a:outerShdw blurRad="50800" dist="38100" dir="2700000" algn="tl" rotWithShape="0">
                <a:prstClr val="black">
                  <a:alpha val="40000"/>
                </a:prstClr>
              </a:outerShdw>
            </a:effectLst>
          </p:spPr>
          <p:txBody>
            <a:bodyPr wrap="square" rtlCol="0">
              <a:spAutoFit/>
            </a:bodyPr>
            <a:lstStyle/>
            <a:p>
              <a:r>
                <a:rPr lang="en-US" sz="1800" dirty="0"/>
                <a:t>Characters:</a:t>
              </a:r>
            </a:p>
            <a:p>
              <a:pPr>
                <a:lnSpc>
                  <a:spcPct val="150000"/>
                </a:lnSpc>
              </a:pPr>
              <a:r>
                <a:rPr lang="en-US" sz="1800" dirty="0">
                  <a:solidFill>
                    <a:srgbClr val="FF0000"/>
                  </a:solidFill>
                </a:rPr>
                <a:t>Indices:</a:t>
              </a:r>
              <a:r>
                <a:rPr lang="en-US" sz="1800" dirty="0"/>
                <a:t>	</a:t>
              </a:r>
              <a:r>
                <a:rPr lang="en-US" sz="1800" dirty="0">
                  <a:solidFill>
                    <a:srgbClr val="FF0000"/>
                  </a:solidFill>
                </a:rPr>
                <a:t>0    1     2     3</a:t>
              </a:r>
            </a:p>
          </p:txBody>
        </p:sp>
        <p:sp>
          <p:nvSpPr>
            <p:cNvPr id="59" name="Rectangle 58">
              <a:extLst>
                <a:ext uri="{FF2B5EF4-FFF2-40B4-BE49-F238E27FC236}">
                  <a16:creationId xmlns:a16="http://schemas.microsoft.com/office/drawing/2014/main" id="{AEAA9512-646F-46A3-80E6-4C4272CA9082}"/>
                </a:ext>
              </a:extLst>
            </p:cNvPr>
            <p:cNvSpPr/>
            <p:nvPr/>
          </p:nvSpPr>
          <p:spPr>
            <a:xfrm>
              <a:off x="-2580769" y="590490"/>
              <a:ext cx="452368" cy="400110"/>
            </a:xfrm>
            <a:prstGeom prst="rect">
              <a:avLst/>
            </a:prstGeom>
            <a:ln>
              <a:solidFill>
                <a:schemeClr val="bg1">
                  <a:lumMod val="65000"/>
                </a:schemeClr>
              </a:solidFill>
            </a:ln>
          </p:spPr>
          <p:txBody>
            <a:bodyPr wrap="none">
              <a:spAutoFit/>
            </a:bodyPr>
            <a:lstStyle/>
            <a:p>
              <a:r>
                <a:rPr lang="en-US" dirty="0"/>
                <a:t> j </a:t>
              </a:r>
            </a:p>
          </p:txBody>
        </p:sp>
        <p:sp>
          <p:nvSpPr>
            <p:cNvPr id="60" name="Rectangle 59">
              <a:extLst>
                <a:ext uri="{FF2B5EF4-FFF2-40B4-BE49-F238E27FC236}">
                  <a16:creationId xmlns:a16="http://schemas.microsoft.com/office/drawing/2014/main" id="{704460D5-2326-4E0A-8BA4-43FACFE6E6A4}"/>
                </a:ext>
              </a:extLst>
            </p:cNvPr>
            <p:cNvSpPr/>
            <p:nvPr/>
          </p:nvSpPr>
          <p:spPr>
            <a:xfrm>
              <a:off x="-2133600" y="590490"/>
              <a:ext cx="519694" cy="400110"/>
            </a:xfrm>
            <a:prstGeom prst="rect">
              <a:avLst/>
            </a:prstGeom>
            <a:ln>
              <a:solidFill>
                <a:schemeClr val="bg1">
                  <a:lumMod val="65000"/>
                </a:schemeClr>
              </a:solidFill>
            </a:ln>
          </p:spPr>
          <p:txBody>
            <a:bodyPr wrap="none">
              <a:spAutoFit/>
            </a:bodyPr>
            <a:lstStyle/>
            <a:p>
              <a:r>
                <a:rPr lang="en-US" dirty="0"/>
                <a:t> o </a:t>
              </a:r>
            </a:p>
          </p:txBody>
        </p:sp>
        <p:sp>
          <p:nvSpPr>
            <p:cNvPr id="61" name="Rectangle 60">
              <a:extLst>
                <a:ext uri="{FF2B5EF4-FFF2-40B4-BE49-F238E27FC236}">
                  <a16:creationId xmlns:a16="http://schemas.microsoft.com/office/drawing/2014/main" id="{2BF51D49-51D4-4E50-8F3E-F1E53234997B}"/>
                </a:ext>
              </a:extLst>
            </p:cNvPr>
            <p:cNvSpPr/>
            <p:nvPr/>
          </p:nvSpPr>
          <p:spPr>
            <a:xfrm>
              <a:off x="-1606070" y="590490"/>
              <a:ext cx="526106" cy="400110"/>
            </a:xfrm>
            <a:prstGeom prst="rect">
              <a:avLst/>
            </a:prstGeom>
            <a:ln>
              <a:solidFill>
                <a:schemeClr val="bg1">
                  <a:lumMod val="65000"/>
                </a:schemeClr>
              </a:solidFill>
            </a:ln>
          </p:spPr>
          <p:txBody>
            <a:bodyPr wrap="none">
              <a:spAutoFit/>
            </a:bodyPr>
            <a:lstStyle/>
            <a:p>
              <a:r>
                <a:rPr lang="en-US" dirty="0"/>
                <a:t> h </a:t>
              </a:r>
            </a:p>
          </p:txBody>
        </p:sp>
        <p:sp>
          <p:nvSpPr>
            <p:cNvPr id="62" name="Rectangle 61">
              <a:extLst>
                <a:ext uri="{FF2B5EF4-FFF2-40B4-BE49-F238E27FC236}">
                  <a16:creationId xmlns:a16="http://schemas.microsoft.com/office/drawing/2014/main" id="{44FADF5E-1DE3-4E8C-A6EE-B7971133A50D}"/>
                </a:ext>
              </a:extLst>
            </p:cNvPr>
            <p:cNvSpPr/>
            <p:nvPr/>
          </p:nvSpPr>
          <p:spPr>
            <a:xfrm>
              <a:off x="-1072128" y="590490"/>
              <a:ext cx="526106" cy="400110"/>
            </a:xfrm>
            <a:prstGeom prst="rect">
              <a:avLst/>
            </a:prstGeom>
            <a:ln>
              <a:solidFill>
                <a:schemeClr val="bg1">
                  <a:lumMod val="65000"/>
                </a:schemeClr>
              </a:solidFill>
            </a:ln>
          </p:spPr>
          <p:txBody>
            <a:bodyPr wrap="none">
              <a:spAutoFit/>
            </a:bodyPr>
            <a:lstStyle/>
            <a:p>
              <a:r>
                <a:rPr lang="en-US" dirty="0"/>
                <a:t> n </a:t>
              </a:r>
            </a:p>
          </p:txBody>
        </p:sp>
      </p:grpSp>
      <p:sp>
        <p:nvSpPr>
          <p:cNvPr id="7175" name="TextBox 7174">
            <a:extLst>
              <a:ext uri="{FF2B5EF4-FFF2-40B4-BE49-F238E27FC236}">
                <a16:creationId xmlns:a16="http://schemas.microsoft.com/office/drawing/2014/main" id="{8870E969-E7DF-49CA-B16B-CFEC34920D6D}"/>
              </a:ext>
            </a:extLst>
          </p:cNvPr>
          <p:cNvSpPr txBox="1"/>
          <p:nvPr/>
        </p:nvSpPr>
        <p:spPr>
          <a:xfrm>
            <a:off x="3727432" y="135835"/>
            <a:ext cx="5139718" cy="919401"/>
          </a:xfrm>
          <a:prstGeom prst="roundRect">
            <a:avLst/>
          </a:prstGeom>
          <a:solidFill>
            <a:schemeClr val="bg1">
              <a:lumMod val="85000"/>
            </a:schemeClr>
          </a:solidFill>
          <a:ln>
            <a:solidFill>
              <a:schemeClr val="bg1">
                <a:lumMod val="65000"/>
              </a:schemeClr>
            </a:solidFill>
          </a:ln>
          <a:effectLst>
            <a:outerShdw blurRad="50800" dist="38100" dir="2700000" algn="tl" rotWithShape="0">
              <a:prstClr val="black">
                <a:alpha val="40000"/>
              </a:prstClr>
            </a:outerShdw>
          </a:effectLst>
        </p:spPr>
        <p:txBody>
          <a:bodyPr wrap="square" rtlCol="0">
            <a:spAutoFit/>
          </a:bodyPr>
          <a:lstStyle/>
          <a:p>
            <a:r>
              <a:rPr lang="en-US" sz="1600" dirty="0"/>
              <a:t>Remember: substring(start, end)</a:t>
            </a:r>
          </a:p>
          <a:p>
            <a:pPr marL="342900" indent="-342900">
              <a:buFont typeface="Arial" panose="020B0604020202020204" pitchFamily="34" charset="0"/>
              <a:buChar char="•"/>
            </a:pPr>
            <a:r>
              <a:rPr lang="en-US" sz="1600" dirty="0"/>
              <a:t>start includes the element</a:t>
            </a:r>
          </a:p>
          <a:p>
            <a:pPr marL="342900" indent="-342900">
              <a:buFont typeface="Arial" panose="020B0604020202020204" pitchFamily="34" charset="0"/>
              <a:buChar char="•"/>
            </a:pPr>
            <a:r>
              <a:rPr lang="en-US" sz="1600" dirty="0"/>
              <a:t>end excludes, goes up to but not including</a:t>
            </a:r>
          </a:p>
        </p:txBody>
      </p:sp>
      <mc:AlternateContent xmlns:mc="http://schemas.openxmlformats.org/markup-compatibility/2006" xmlns:a14="http://schemas.microsoft.com/office/drawing/2010/main">
        <mc:Choice Requires="a14">
          <p:sp>
            <p:nvSpPr>
              <p:cNvPr id="7176" name="TextBox 7175">
                <a:extLst>
                  <a:ext uri="{FF2B5EF4-FFF2-40B4-BE49-F238E27FC236}">
                    <a16:creationId xmlns:a16="http://schemas.microsoft.com/office/drawing/2014/main" id="{BCA75A12-7F93-4450-B7C8-D5BA90E4C932}"/>
                  </a:ext>
                </a:extLst>
              </p:cNvPr>
              <p:cNvSpPr txBox="1"/>
              <p:nvPr/>
            </p:nvSpPr>
            <p:spPr>
              <a:xfrm>
                <a:off x="1236986" y="1649944"/>
                <a:ext cx="5546978" cy="783193"/>
              </a:xfrm>
              <a:prstGeom prst="roundRect">
                <a:avLst/>
              </a:prstGeom>
              <a:solidFill>
                <a:srgbClr val="FFFF00"/>
              </a:solidFill>
              <a:ln>
                <a:solidFill>
                  <a:schemeClr val="bg1">
                    <a:lumMod val="65000"/>
                  </a:schemeClr>
                </a:solidFill>
              </a:ln>
              <a:effectLst>
                <a:outerShdw blurRad="50800" dist="38100" dir="2700000" algn="tl" rotWithShape="0">
                  <a:prstClr val="black">
                    <a:alpha val="40000"/>
                  </a:prstClr>
                </a:outerShdw>
              </a:effectLst>
            </p:spPr>
            <p:txBody>
              <a:bodyPr wrap="square" rtlCol="0">
                <a:spAutoFit/>
              </a:bodyPr>
              <a:lstStyle/>
              <a:p>
                <a:r>
                  <a:rPr lang="en-US" dirty="0"/>
                  <a:t>Notice that for every loop iteration, </a:t>
                </a:r>
                <a14:m>
                  <m:oMath xmlns:m="http://schemas.openxmlformats.org/officeDocument/2006/math">
                    <m:r>
                      <a:rPr lang="en-US" b="0" i="1" smtClean="0">
                        <a:latin typeface="Cambria Math" panose="02040503050406030204" pitchFamily="18" charset="0"/>
                      </a:rPr>
                      <m:t>𝑖</m:t>
                    </m:r>
                  </m:oMath>
                </a14:m>
                <a:r>
                  <a:rPr lang="en-US" dirty="0"/>
                  <a:t> is the same as the end value for substring!</a:t>
                </a:r>
              </a:p>
            </p:txBody>
          </p:sp>
        </mc:Choice>
        <mc:Fallback xmlns="">
          <p:sp>
            <p:nvSpPr>
              <p:cNvPr id="7176" name="TextBox 7175">
                <a:extLst>
                  <a:ext uri="{FF2B5EF4-FFF2-40B4-BE49-F238E27FC236}">
                    <a16:creationId xmlns:a16="http://schemas.microsoft.com/office/drawing/2014/main" id="{BCA75A12-7F93-4450-B7C8-D5BA90E4C932}"/>
                  </a:ext>
                </a:extLst>
              </p:cNvPr>
              <p:cNvSpPr txBox="1">
                <a:spLocks noRot="1" noChangeAspect="1" noMove="1" noResize="1" noEditPoints="1" noAdjustHandles="1" noChangeArrowheads="1" noChangeShapeType="1" noTextEdit="1"/>
              </p:cNvSpPr>
              <p:nvPr/>
            </p:nvSpPr>
            <p:spPr>
              <a:xfrm>
                <a:off x="1236986" y="1649944"/>
                <a:ext cx="5546978" cy="783193"/>
              </a:xfrm>
              <a:prstGeom prst="roundRect">
                <a:avLst/>
              </a:prstGeom>
              <a:blipFill>
                <a:blip r:embed="rId9"/>
                <a:stretch>
                  <a:fillRect/>
                </a:stretch>
              </a:blipFill>
              <a:ln>
                <a:solidFill>
                  <a:schemeClr val="bg1">
                    <a:lumMod val="65000"/>
                  </a:schemeClr>
                </a:solidFill>
              </a:ln>
              <a:effectLst>
                <a:outerShdw blurRad="50800" dist="38100" dir="2700000" algn="tl" rotWithShape="0">
                  <a:prstClr val="black">
                    <a:alpha val="40000"/>
                  </a:prstClr>
                </a:outerShdw>
              </a:effectLst>
            </p:spPr>
            <p:txBody>
              <a:bodyPr/>
              <a:lstStyle/>
              <a:p>
                <a:r>
                  <a:rPr lang="en-US">
                    <a:noFill/>
                  </a:rPr>
                  <a:t> </a:t>
                </a:r>
              </a:p>
            </p:txBody>
          </p:sp>
        </mc:Fallback>
      </mc:AlternateContent>
      <p:cxnSp>
        <p:nvCxnSpPr>
          <p:cNvPr id="7178" name="Straight Arrow Connector 7177">
            <a:extLst>
              <a:ext uri="{FF2B5EF4-FFF2-40B4-BE49-F238E27FC236}">
                <a16:creationId xmlns:a16="http://schemas.microsoft.com/office/drawing/2014/main" id="{94F42CCA-E6D1-47E7-AB0E-3CA9C05EB60E}"/>
              </a:ext>
            </a:extLst>
          </p:cNvPr>
          <p:cNvCxnSpPr>
            <a:cxnSpLocks/>
          </p:cNvCxnSpPr>
          <p:nvPr/>
        </p:nvCxnSpPr>
        <p:spPr>
          <a:xfrm flipH="1">
            <a:off x="876300" y="2361654"/>
            <a:ext cx="2892371" cy="2543069"/>
          </a:xfrm>
          <a:prstGeom prst="straightConnector1">
            <a:avLst/>
          </a:prstGeom>
          <a:ln w="34925">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F1C3E233-4AD0-432B-B678-8DE96CD85B8B}"/>
              </a:ext>
            </a:extLst>
          </p:cNvPr>
          <p:cNvCxnSpPr>
            <a:cxnSpLocks/>
          </p:cNvCxnSpPr>
          <p:nvPr/>
        </p:nvCxnSpPr>
        <p:spPr>
          <a:xfrm>
            <a:off x="3866302" y="2361654"/>
            <a:ext cx="3127819" cy="2909108"/>
          </a:xfrm>
          <a:prstGeom prst="straightConnector1">
            <a:avLst/>
          </a:prstGeom>
          <a:ln w="34925">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75" name="TextBox 74">
                <a:extLst>
                  <a:ext uri="{FF2B5EF4-FFF2-40B4-BE49-F238E27FC236}">
                    <a16:creationId xmlns:a16="http://schemas.microsoft.com/office/drawing/2014/main" id="{E512D159-7A99-4417-82F5-AEF75779B4BD}"/>
                  </a:ext>
                </a:extLst>
              </p:cNvPr>
              <p:cNvSpPr txBox="1"/>
              <p:nvPr/>
            </p:nvSpPr>
            <p:spPr>
              <a:xfrm>
                <a:off x="2465703" y="2577388"/>
                <a:ext cx="6444951" cy="1123712"/>
              </a:xfrm>
              <a:prstGeom prst="roundRect">
                <a:avLst/>
              </a:prstGeom>
              <a:solidFill>
                <a:srgbClr val="FFFF00"/>
              </a:solidFill>
              <a:ln>
                <a:solidFill>
                  <a:schemeClr val="bg1">
                    <a:lumMod val="65000"/>
                  </a:schemeClr>
                </a:solidFill>
              </a:ln>
              <a:effectLst>
                <a:outerShdw blurRad="50800" dist="38100" dir="2700000" algn="tl" rotWithShape="0">
                  <a:prstClr val="black">
                    <a:alpha val="40000"/>
                  </a:prstClr>
                </a:outerShdw>
              </a:effectLst>
            </p:spPr>
            <p:txBody>
              <a:bodyPr wrap="square" rtlCol="0">
                <a:spAutoFit/>
              </a:bodyPr>
              <a:lstStyle/>
              <a:p>
                <a:r>
                  <a:rPr lang="en-US" dirty="0"/>
                  <a:t>Also notice the length of first name is 4</a:t>
                </a:r>
              </a:p>
              <a:p>
                <a:r>
                  <a:rPr lang="en-US" dirty="0"/>
                  <a:t>and the last </a:t>
                </a:r>
                <a14:m>
                  <m:oMath xmlns:m="http://schemas.openxmlformats.org/officeDocument/2006/math">
                    <m:r>
                      <a:rPr lang="en-US" b="0" i="1" smtClean="0">
                        <a:latin typeface="Cambria Math" panose="02040503050406030204" pitchFamily="18" charset="0"/>
                      </a:rPr>
                      <m:t>𝑖</m:t>
                    </m:r>
                  </m:oMath>
                </a14:m>
                <a:r>
                  <a:rPr lang="en-US" dirty="0"/>
                  <a:t> and end value are 4</a:t>
                </a:r>
              </a:p>
              <a:p>
                <a:r>
                  <a:rPr lang="en-US" dirty="0"/>
                  <a:t>…and the length of 1</a:t>
                </a:r>
                <a:r>
                  <a:rPr lang="en-US" baseline="30000" dirty="0"/>
                  <a:t>st</a:t>
                </a:r>
                <a:r>
                  <a:rPr lang="en-US" dirty="0"/>
                  <a:t> name is </a:t>
                </a:r>
                <a:r>
                  <a:rPr lang="en-US" dirty="0" err="1"/>
                  <a:t>firstName.length</a:t>
                </a:r>
                <a:endParaRPr lang="en-US" dirty="0"/>
              </a:p>
            </p:txBody>
          </p:sp>
        </mc:Choice>
        <mc:Fallback>
          <p:sp>
            <p:nvSpPr>
              <p:cNvPr id="75" name="TextBox 74">
                <a:extLst>
                  <a:ext uri="{FF2B5EF4-FFF2-40B4-BE49-F238E27FC236}">
                    <a16:creationId xmlns:a16="http://schemas.microsoft.com/office/drawing/2014/main" id="{E512D159-7A99-4417-82F5-AEF75779B4BD}"/>
                  </a:ext>
                </a:extLst>
              </p:cNvPr>
              <p:cNvSpPr txBox="1">
                <a:spLocks noRot="1" noChangeAspect="1" noMove="1" noResize="1" noEditPoints="1" noAdjustHandles="1" noChangeArrowheads="1" noChangeShapeType="1" noTextEdit="1"/>
              </p:cNvSpPr>
              <p:nvPr/>
            </p:nvSpPr>
            <p:spPr>
              <a:xfrm>
                <a:off x="2465703" y="2577388"/>
                <a:ext cx="6444951" cy="1123712"/>
              </a:xfrm>
              <a:prstGeom prst="roundRect">
                <a:avLst/>
              </a:prstGeom>
              <a:blipFill>
                <a:blip r:embed="rId10"/>
                <a:stretch>
                  <a:fillRect/>
                </a:stretch>
              </a:blipFill>
              <a:ln>
                <a:solidFill>
                  <a:schemeClr val="bg1">
                    <a:lumMod val="65000"/>
                  </a:schemeClr>
                </a:solidFill>
              </a:ln>
              <a:effectLst>
                <a:outerShdw blurRad="50800" dist="38100" dir="2700000" algn="tl" rotWithShape="0">
                  <a:prstClr val="black">
                    <a:alpha val="40000"/>
                  </a:prstClr>
                </a:outerShdw>
              </a:effectLst>
            </p:spPr>
            <p:txBody>
              <a:bodyPr/>
              <a:lstStyle/>
              <a:p>
                <a:r>
                  <a:rPr lang="en-US">
                    <a:noFill/>
                  </a:rPr>
                  <a:t> </a:t>
                </a:r>
              </a:p>
            </p:txBody>
          </p:sp>
        </mc:Fallback>
      </mc:AlternateContent>
      <p:sp>
        <p:nvSpPr>
          <p:cNvPr id="76" name="TextBox 75">
            <a:extLst>
              <a:ext uri="{FF2B5EF4-FFF2-40B4-BE49-F238E27FC236}">
                <a16:creationId xmlns:a16="http://schemas.microsoft.com/office/drawing/2014/main" id="{87DB28EA-CAA6-4689-A886-52981D4C054B}"/>
              </a:ext>
            </a:extLst>
          </p:cNvPr>
          <p:cNvSpPr txBox="1"/>
          <p:nvPr/>
        </p:nvSpPr>
        <p:spPr>
          <a:xfrm>
            <a:off x="1638300" y="3865007"/>
            <a:ext cx="7391401" cy="783193"/>
          </a:xfrm>
          <a:prstGeom prst="roundRect">
            <a:avLst/>
          </a:prstGeom>
          <a:solidFill>
            <a:srgbClr val="FFFF00"/>
          </a:solidFill>
          <a:ln>
            <a:solidFill>
              <a:schemeClr val="bg1">
                <a:lumMod val="65000"/>
              </a:schemeClr>
            </a:solidFill>
          </a:ln>
          <a:effectLst>
            <a:outerShdw blurRad="50800" dist="38100" dir="2700000" algn="tl" rotWithShape="0">
              <a:prstClr val="black">
                <a:alpha val="40000"/>
              </a:prstClr>
            </a:outerShdw>
          </a:effectLst>
        </p:spPr>
        <p:txBody>
          <a:bodyPr wrap="square" rtlCol="0">
            <a:spAutoFit/>
          </a:bodyPr>
          <a:lstStyle/>
          <a:p>
            <a:r>
              <a:rPr lang="en-US" dirty="0"/>
              <a:t>So our loop is going to run from 1 to </a:t>
            </a:r>
            <a:r>
              <a:rPr lang="en-US" dirty="0" err="1"/>
              <a:t>firstName.length</a:t>
            </a:r>
            <a:r>
              <a:rPr lang="en-US" dirty="0"/>
              <a:t>:</a:t>
            </a:r>
          </a:p>
          <a:p>
            <a:pPr lvl="1"/>
            <a:r>
              <a:rPr lang="en-US" dirty="0">
                <a:solidFill>
                  <a:srgbClr val="FF0000"/>
                </a:solidFill>
                <a:latin typeface="Arial" panose="020B0604020202020204" pitchFamily="34" charset="0"/>
                <a:cs typeface="Arial" panose="020B0604020202020204" pitchFamily="34" charset="0"/>
              </a:rPr>
              <a:t>for ( int </a:t>
            </a:r>
            <a:r>
              <a:rPr lang="en-US" dirty="0" err="1">
                <a:solidFill>
                  <a:srgbClr val="FF0000"/>
                </a:solidFill>
                <a:latin typeface="Arial" panose="020B0604020202020204" pitchFamily="34" charset="0"/>
                <a:cs typeface="Arial" panose="020B0604020202020204" pitchFamily="34" charset="0"/>
              </a:rPr>
              <a:t>i</a:t>
            </a:r>
            <a:r>
              <a:rPr lang="en-US" dirty="0">
                <a:solidFill>
                  <a:srgbClr val="FF0000"/>
                </a:solidFill>
                <a:latin typeface="Arial" panose="020B0604020202020204" pitchFamily="34" charset="0"/>
                <a:cs typeface="Arial" panose="020B0604020202020204" pitchFamily="34" charset="0"/>
              </a:rPr>
              <a:t> = 1 ; </a:t>
            </a:r>
            <a:r>
              <a:rPr lang="en-US" dirty="0" err="1">
                <a:solidFill>
                  <a:srgbClr val="FF0000"/>
                </a:solidFill>
                <a:latin typeface="Arial" panose="020B0604020202020204" pitchFamily="34" charset="0"/>
                <a:cs typeface="Arial" panose="020B0604020202020204" pitchFamily="34" charset="0"/>
              </a:rPr>
              <a:t>i</a:t>
            </a:r>
            <a:r>
              <a:rPr lang="en-US" dirty="0">
                <a:solidFill>
                  <a:srgbClr val="FF0000"/>
                </a:solidFill>
                <a:latin typeface="Arial" panose="020B0604020202020204" pitchFamily="34" charset="0"/>
                <a:cs typeface="Arial" panose="020B0604020202020204" pitchFamily="34" charset="0"/>
              </a:rPr>
              <a:t> &lt;= </a:t>
            </a:r>
            <a:r>
              <a:rPr lang="en-US" dirty="0" err="1">
                <a:solidFill>
                  <a:srgbClr val="FF0000"/>
                </a:solidFill>
                <a:latin typeface="Arial" panose="020B0604020202020204" pitchFamily="34" charset="0"/>
                <a:cs typeface="Arial" panose="020B0604020202020204" pitchFamily="34" charset="0"/>
              </a:rPr>
              <a:t>firstName.length</a:t>
            </a:r>
            <a:r>
              <a:rPr lang="en-US" dirty="0">
                <a:solidFill>
                  <a:srgbClr val="FF0000"/>
                </a:solidFill>
                <a:latin typeface="Arial" panose="020B0604020202020204" pitchFamily="34" charset="0"/>
                <a:cs typeface="Arial" panose="020B0604020202020204" pitchFamily="34" charset="0"/>
              </a:rPr>
              <a:t> ; </a:t>
            </a:r>
            <a:r>
              <a:rPr lang="en-US" dirty="0" err="1">
                <a:solidFill>
                  <a:srgbClr val="FF0000"/>
                </a:solidFill>
                <a:latin typeface="Arial" panose="020B0604020202020204" pitchFamily="34" charset="0"/>
                <a:cs typeface="Arial" panose="020B0604020202020204" pitchFamily="34" charset="0"/>
              </a:rPr>
              <a:t>i</a:t>
            </a:r>
            <a:r>
              <a:rPr lang="en-US" dirty="0">
                <a:solidFill>
                  <a:srgbClr val="FF0000"/>
                </a:solidFill>
                <a:latin typeface="Arial" panose="020B0604020202020204" pitchFamily="34" charset="0"/>
                <a:cs typeface="Arial" panose="020B0604020202020204" pitchFamily="34" charset="0"/>
              </a:rPr>
              <a:t>++ )</a:t>
            </a:r>
          </a:p>
        </p:txBody>
      </p:sp>
      <p:sp>
        <p:nvSpPr>
          <p:cNvPr id="77" name="TextBox 76">
            <a:extLst>
              <a:ext uri="{FF2B5EF4-FFF2-40B4-BE49-F238E27FC236}">
                <a16:creationId xmlns:a16="http://schemas.microsoft.com/office/drawing/2014/main" id="{268B00A5-AC00-4EC1-9FB6-EA99D9E8A02B}"/>
              </a:ext>
            </a:extLst>
          </p:cNvPr>
          <p:cNvSpPr txBox="1"/>
          <p:nvPr/>
        </p:nvSpPr>
        <p:spPr>
          <a:xfrm>
            <a:off x="1628241" y="4804251"/>
            <a:ext cx="7391401" cy="783193"/>
          </a:xfrm>
          <a:prstGeom prst="roundRect">
            <a:avLst/>
          </a:prstGeom>
          <a:solidFill>
            <a:srgbClr val="FFFF00"/>
          </a:solidFill>
          <a:ln>
            <a:solidFill>
              <a:schemeClr val="bg1">
                <a:lumMod val="65000"/>
              </a:schemeClr>
            </a:solidFill>
          </a:ln>
          <a:effectLst>
            <a:outerShdw blurRad="50800" dist="38100" dir="2700000" algn="tl" rotWithShape="0">
              <a:prstClr val="black">
                <a:alpha val="40000"/>
              </a:prstClr>
            </a:outerShdw>
          </a:effectLst>
        </p:spPr>
        <p:txBody>
          <a:bodyPr wrap="square" rtlCol="0">
            <a:spAutoFit/>
          </a:bodyPr>
          <a:lstStyle/>
          <a:p>
            <a:r>
              <a:rPr lang="en-US" dirty="0"/>
              <a:t>We will construct the possible name by doing:</a:t>
            </a:r>
          </a:p>
          <a:p>
            <a:pPr lvl="1"/>
            <a:r>
              <a:rPr lang="en-US" dirty="0" err="1">
                <a:solidFill>
                  <a:srgbClr val="FF0000"/>
                </a:solidFill>
                <a:latin typeface="Arial" panose="020B0604020202020204" pitchFamily="34" charset="0"/>
                <a:cs typeface="Arial" panose="020B0604020202020204" pitchFamily="34" charset="0"/>
              </a:rPr>
              <a:t>lastName</a:t>
            </a:r>
            <a:r>
              <a:rPr lang="en-US" dirty="0">
                <a:solidFill>
                  <a:srgbClr val="FF0000"/>
                </a:solidFill>
                <a:latin typeface="Arial" panose="020B0604020202020204" pitchFamily="34" charset="0"/>
                <a:cs typeface="Arial" panose="020B0604020202020204" pitchFamily="34" charset="0"/>
              </a:rPr>
              <a:t> + </a:t>
            </a:r>
            <a:r>
              <a:rPr lang="en-US" dirty="0" err="1">
                <a:solidFill>
                  <a:srgbClr val="FF0000"/>
                </a:solidFill>
                <a:latin typeface="Arial" panose="020B0604020202020204" pitchFamily="34" charset="0"/>
                <a:cs typeface="Arial" panose="020B0604020202020204" pitchFamily="34" charset="0"/>
              </a:rPr>
              <a:t>firstName.substring</a:t>
            </a:r>
            <a:r>
              <a:rPr lang="en-US" dirty="0">
                <a:solidFill>
                  <a:srgbClr val="FF0000"/>
                </a:solidFill>
                <a:latin typeface="Arial" panose="020B0604020202020204" pitchFamily="34" charset="0"/>
                <a:cs typeface="Arial" panose="020B0604020202020204" pitchFamily="34" charset="0"/>
              </a:rPr>
              <a:t>(0, </a:t>
            </a:r>
            <a:r>
              <a:rPr lang="en-US" dirty="0" err="1">
                <a:solidFill>
                  <a:srgbClr val="FF0000"/>
                </a:solidFill>
                <a:latin typeface="Arial" panose="020B0604020202020204" pitchFamily="34" charset="0"/>
                <a:cs typeface="Arial" panose="020B0604020202020204" pitchFamily="34" charset="0"/>
              </a:rPr>
              <a:t>i</a:t>
            </a:r>
            <a:r>
              <a:rPr lang="en-US" dirty="0">
                <a:solidFill>
                  <a:srgbClr val="FF0000"/>
                </a:solidFill>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a:t>
            </a:r>
          </a:p>
        </p:txBody>
      </p:sp>
      <p:sp>
        <p:nvSpPr>
          <p:cNvPr id="78" name="TextBox 77">
            <a:extLst>
              <a:ext uri="{FF2B5EF4-FFF2-40B4-BE49-F238E27FC236}">
                <a16:creationId xmlns:a16="http://schemas.microsoft.com/office/drawing/2014/main" id="{B3E703CC-5D2C-4EAC-A1F8-2A41BC61B880}"/>
              </a:ext>
            </a:extLst>
          </p:cNvPr>
          <p:cNvSpPr txBox="1"/>
          <p:nvPr/>
        </p:nvSpPr>
        <p:spPr>
          <a:xfrm>
            <a:off x="1611684" y="5793025"/>
            <a:ext cx="7391401" cy="783193"/>
          </a:xfrm>
          <a:prstGeom prst="roundRect">
            <a:avLst/>
          </a:prstGeom>
          <a:solidFill>
            <a:srgbClr val="FFFF00"/>
          </a:solidFill>
          <a:ln>
            <a:solidFill>
              <a:schemeClr val="bg1">
                <a:lumMod val="65000"/>
              </a:schemeClr>
            </a:solidFill>
          </a:ln>
          <a:effectLst>
            <a:outerShdw blurRad="50800" dist="38100" dir="2700000" algn="tl" rotWithShape="0">
              <a:prstClr val="black">
                <a:alpha val="40000"/>
              </a:prstClr>
            </a:outerShdw>
          </a:effectLst>
        </p:spPr>
        <p:txBody>
          <a:bodyPr wrap="square" rtlCol="0">
            <a:spAutoFit/>
          </a:bodyPr>
          <a:lstStyle/>
          <a:p>
            <a:r>
              <a:rPr lang="en-US" dirty="0"/>
              <a:t>To add the possible name to the </a:t>
            </a:r>
            <a:r>
              <a:rPr lang="en-US" dirty="0" err="1"/>
              <a:t>possibleNames</a:t>
            </a:r>
            <a:r>
              <a:rPr lang="en-US" dirty="0"/>
              <a:t> list:</a:t>
            </a:r>
          </a:p>
          <a:p>
            <a:pPr lvl="1"/>
            <a:r>
              <a:rPr lang="en-US" dirty="0" err="1">
                <a:solidFill>
                  <a:srgbClr val="FF0000"/>
                </a:solidFill>
                <a:latin typeface="Arial" panose="020B0604020202020204" pitchFamily="34" charset="0"/>
                <a:cs typeface="Arial" panose="020B0604020202020204" pitchFamily="34" charset="0"/>
              </a:rPr>
              <a:t>possibleName.add</a:t>
            </a:r>
            <a:r>
              <a:rPr lang="en-US" dirty="0">
                <a:solidFill>
                  <a:srgbClr val="FF0000"/>
                </a:solidFill>
                <a:latin typeface="Arial" panose="020B0604020202020204" pitchFamily="34" charset="0"/>
                <a:cs typeface="Arial" panose="020B0604020202020204" pitchFamily="34" charset="0"/>
              </a:rPr>
              <a:t>(</a:t>
            </a:r>
            <a:r>
              <a:rPr lang="en-US" dirty="0" err="1">
                <a:solidFill>
                  <a:srgbClr val="FF0000"/>
                </a:solidFill>
                <a:latin typeface="Arial" panose="020B0604020202020204" pitchFamily="34" charset="0"/>
                <a:cs typeface="Arial" panose="020B0604020202020204" pitchFamily="34" charset="0"/>
              </a:rPr>
              <a:t>lastName</a:t>
            </a:r>
            <a:r>
              <a:rPr lang="en-US" dirty="0">
                <a:solidFill>
                  <a:srgbClr val="FF0000"/>
                </a:solidFill>
                <a:latin typeface="Arial" panose="020B0604020202020204" pitchFamily="34" charset="0"/>
                <a:cs typeface="Arial" panose="020B0604020202020204" pitchFamily="34" charset="0"/>
              </a:rPr>
              <a:t> + </a:t>
            </a:r>
            <a:r>
              <a:rPr lang="en-US" dirty="0" err="1">
                <a:solidFill>
                  <a:srgbClr val="FF0000"/>
                </a:solidFill>
                <a:latin typeface="Arial" panose="020B0604020202020204" pitchFamily="34" charset="0"/>
                <a:cs typeface="Arial" panose="020B0604020202020204" pitchFamily="34" charset="0"/>
              </a:rPr>
              <a:t>firstName.substring</a:t>
            </a:r>
            <a:r>
              <a:rPr lang="en-US" dirty="0">
                <a:solidFill>
                  <a:srgbClr val="FF0000"/>
                </a:solidFill>
                <a:latin typeface="Arial" panose="020B0604020202020204" pitchFamily="34" charset="0"/>
                <a:cs typeface="Arial" panose="020B0604020202020204" pitchFamily="34" charset="0"/>
              </a:rPr>
              <a:t>(0, </a:t>
            </a:r>
            <a:r>
              <a:rPr lang="en-US" dirty="0" err="1">
                <a:solidFill>
                  <a:srgbClr val="FF0000"/>
                </a:solidFill>
                <a:latin typeface="Arial" panose="020B0604020202020204" pitchFamily="34" charset="0"/>
                <a:cs typeface="Arial" panose="020B0604020202020204" pitchFamily="34" charset="0"/>
              </a:rPr>
              <a:t>i</a:t>
            </a:r>
            <a:r>
              <a:rPr lang="en-US" dirty="0">
                <a:solidFill>
                  <a:srgbClr val="FF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74518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8">
                                            <p:txEl>
                                              <p:pRg st="0" end="0"/>
                                            </p:txEl>
                                          </p:spTgt>
                                        </p:tgtEl>
                                        <p:attrNameLst>
                                          <p:attrName>style.visibility</p:attrName>
                                        </p:attrNameLst>
                                      </p:cBhvr>
                                      <p:to>
                                        <p:strVal val="visible"/>
                                      </p:to>
                                    </p:set>
                                    <p:animEffect transition="in" filter="fade">
                                      <p:cBhvr>
                                        <p:cTn id="17" dur="500"/>
                                        <p:tgtEl>
                                          <p:spTgt spid="3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8">
                                            <p:txEl>
                                              <p:pRg st="1" end="1"/>
                                            </p:txEl>
                                          </p:spTgt>
                                        </p:tgtEl>
                                        <p:attrNameLst>
                                          <p:attrName>style.visibility</p:attrName>
                                        </p:attrNameLst>
                                      </p:cBhvr>
                                      <p:to>
                                        <p:strVal val="visible"/>
                                      </p:to>
                                    </p:set>
                                    <p:animEffect transition="in" filter="fade">
                                      <p:cBhvr>
                                        <p:cTn id="22" dur="500"/>
                                        <p:tgtEl>
                                          <p:spTgt spid="3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8">
                                            <p:txEl>
                                              <p:pRg st="2" end="2"/>
                                            </p:txEl>
                                          </p:spTgt>
                                        </p:tgtEl>
                                        <p:attrNameLst>
                                          <p:attrName>style.visibility</p:attrName>
                                        </p:attrNameLst>
                                      </p:cBhvr>
                                      <p:to>
                                        <p:strVal val="visible"/>
                                      </p:to>
                                    </p:set>
                                    <p:animEffect transition="in" filter="fade">
                                      <p:cBhvr>
                                        <p:cTn id="27" dur="500"/>
                                        <p:tgtEl>
                                          <p:spTgt spid="3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8">
                                            <p:txEl>
                                              <p:pRg st="3" end="3"/>
                                            </p:txEl>
                                          </p:spTgt>
                                        </p:tgtEl>
                                        <p:attrNameLst>
                                          <p:attrName>style.visibility</p:attrName>
                                        </p:attrNameLst>
                                      </p:cBhvr>
                                      <p:to>
                                        <p:strVal val="visible"/>
                                      </p:to>
                                    </p:set>
                                    <p:animEffect transition="in" filter="fade">
                                      <p:cBhvr>
                                        <p:cTn id="32" dur="500"/>
                                        <p:tgtEl>
                                          <p:spTgt spid="3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8">
                                            <p:txEl>
                                              <p:pRg st="4" end="4"/>
                                            </p:txEl>
                                          </p:spTgt>
                                        </p:tgtEl>
                                        <p:attrNameLst>
                                          <p:attrName>style.visibility</p:attrName>
                                        </p:attrNameLst>
                                      </p:cBhvr>
                                      <p:to>
                                        <p:strVal val="visible"/>
                                      </p:to>
                                    </p:set>
                                    <p:animEffect transition="in" filter="fade">
                                      <p:cBhvr>
                                        <p:cTn id="37" dur="500"/>
                                        <p:tgtEl>
                                          <p:spTgt spid="38">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175"/>
                                        </p:tgtEl>
                                        <p:attrNameLst>
                                          <p:attrName>style.visibility</p:attrName>
                                        </p:attrNameLst>
                                      </p:cBhvr>
                                      <p:to>
                                        <p:strVal val="visible"/>
                                      </p:to>
                                    </p:set>
                                    <p:animEffect transition="in" filter="fade">
                                      <p:cBhvr>
                                        <p:cTn id="42" dur="500"/>
                                        <p:tgtEl>
                                          <p:spTgt spid="717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par>
                                <p:cTn id="48" presetID="10" presetClass="exit" presetSubtype="0" fill="hold" grpId="0" nodeType="withEffect">
                                  <p:stCondLst>
                                    <p:cond delay="0"/>
                                  </p:stCondLst>
                                  <p:childTnLst>
                                    <p:animEffect transition="out" filter="fade">
                                      <p:cBhvr>
                                        <p:cTn id="49" dur="500"/>
                                        <p:tgtEl>
                                          <p:spTgt spid="38">
                                            <p:txEl>
                                              <p:pRg st="0" end="0"/>
                                            </p:txEl>
                                          </p:spTgt>
                                        </p:tgtEl>
                                      </p:cBhvr>
                                    </p:animEffect>
                                    <p:set>
                                      <p:cBhvr>
                                        <p:cTn id="50" dur="1" fill="hold">
                                          <p:stCondLst>
                                            <p:cond delay="499"/>
                                          </p:stCondLst>
                                        </p:cTn>
                                        <p:tgtEl>
                                          <p:spTgt spid="38">
                                            <p:txEl>
                                              <p:pRg st="0" end="0"/>
                                            </p:txEl>
                                          </p:spTgt>
                                        </p:tgtEl>
                                        <p:attrNameLst>
                                          <p:attrName>style.visibility</p:attrName>
                                        </p:attrNameLst>
                                      </p:cBhvr>
                                      <p:to>
                                        <p:strVal val="hidden"/>
                                      </p:to>
                                    </p:set>
                                  </p:childTnLst>
                                </p:cTn>
                              </p:par>
                              <p:par>
                                <p:cTn id="51" presetID="10" presetClass="exit" presetSubtype="0" fill="hold" grpId="0" nodeType="withEffect">
                                  <p:stCondLst>
                                    <p:cond delay="0"/>
                                  </p:stCondLst>
                                  <p:childTnLst>
                                    <p:animEffect transition="out" filter="fade">
                                      <p:cBhvr>
                                        <p:cTn id="52" dur="500"/>
                                        <p:tgtEl>
                                          <p:spTgt spid="38">
                                            <p:txEl>
                                              <p:pRg st="1" end="1"/>
                                            </p:txEl>
                                          </p:spTgt>
                                        </p:tgtEl>
                                      </p:cBhvr>
                                    </p:animEffect>
                                    <p:set>
                                      <p:cBhvr>
                                        <p:cTn id="53" dur="1" fill="hold">
                                          <p:stCondLst>
                                            <p:cond delay="499"/>
                                          </p:stCondLst>
                                        </p:cTn>
                                        <p:tgtEl>
                                          <p:spTgt spid="38">
                                            <p:txEl>
                                              <p:pRg st="1" end="1"/>
                                            </p:txEl>
                                          </p:spTgt>
                                        </p:tgtEl>
                                        <p:attrNameLst>
                                          <p:attrName>style.visibility</p:attrName>
                                        </p:attrNameLst>
                                      </p:cBhvr>
                                      <p:to>
                                        <p:strVal val="hidden"/>
                                      </p:to>
                                    </p:set>
                                  </p:childTnLst>
                                </p:cTn>
                              </p:par>
                              <p:par>
                                <p:cTn id="54" presetID="10" presetClass="exit" presetSubtype="0" fill="hold" grpId="0" nodeType="withEffect">
                                  <p:stCondLst>
                                    <p:cond delay="0"/>
                                  </p:stCondLst>
                                  <p:childTnLst>
                                    <p:animEffect transition="out" filter="fade">
                                      <p:cBhvr>
                                        <p:cTn id="55" dur="500"/>
                                        <p:tgtEl>
                                          <p:spTgt spid="38">
                                            <p:txEl>
                                              <p:pRg st="2" end="2"/>
                                            </p:txEl>
                                          </p:spTgt>
                                        </p:tgtEl>
                                      </p:cBhvr>
                                    </p:animEffect>
                                    <p:set>
                                      <p:cBhvr>
                                        <p:cTn id="56" dur="1" fill="hold">
                                          <p:stCondLst>
                                            <p:cond delay="499"/>
                                          </p:stCondLst>
                                        </p:cTn>
                                        <p:tgtEl>
                                          <p:spTgt spid="38">
                                            <p:txEl>
                                              <p:pRg st="2" end="2"/>
                                            </p:txEl>
                                          </p:spTgt>
                                        </p:tgtEl>
                                        <p:attrNameLst>
                                          <p:attrName>style.visibility</p:attrName>
                                        </p:attrNameLst>
                                      </p:cBhvr>
                                      <p:to>
                                        <p:strVal val="hidden"/>
                                      </p:to>
                                    </p:set>
                                  </p:childTnLst>
                                </p:cTn>
                              </p:par>
                              <p:par>
                                <p:cTn id="57" presetID="10" presetClass="exit" presetSubtype="0" fill="hold" grpId="0" nodeType="withEffect">
                                  <p:stCondLst>
                                    <p:cond delay="0"/>
                                  </p:stCondLst>
                                  <p:childTnLst>
                                    <p:animEffect transition="out" filter="fade">
                                      <p:cBhvr>
                                        <p:cTn id="58" dur="500"/>
                                        <p:tgtEl>
                                          <p:spTgt spid="38">
                                            <p:txEl>
                                              <p:pRg st="3" end="3"/>
                                            </p:txEl>
                                          </p:spTgt>
                                        </p:tgtEl>
                                      </p:cBhvr>
                                    </p:animEffect>
                                    <p:set>
                                      <p:cBhvr>
                                        <p:cTn id="59" dur="1" fill="hold">
                                          <p:stCondLst>
                                            <p:cond delay="499"/>
                                          </p:stCondLst>
                                        </p:cTn>
                                        <p:tgtEl>
                                          <p:spTgt spid="38">
                                            <p:txEl>
                                              <p:pRg st="3" end="3"/>
                                            </p:txEl>
                                          </p:spTgt>
                                        </p:tgtEl>
                                        <p:attrNameLst>
                                          <p:attrName>style.visibility</p:attrName>
                                        </p:attrNameLst>
                                      </p:cBhvr>
                                      <p:to>
                                        <p:strVal val="hidden"/>
                                      </p:to>
                                    </p:set>
                                  </p:childTnLst>
                                </p:cTn>
                              </p:par>
                              <p:par>
                                <p:cTn id="60" presetID="10" presetClass="exit" presetSubtype="0" fill="hold" grpId="0" nodeType="withEffect">
                                  <p:stCondLst>
                                    <p:cond delay="0"/>
                                  </p:stCondLst>
                                  <p:childTnLst>
                                    <p:animEffect transition="out" filter="fade">
                                      <p:cBhvr>
                                        <p:cTn id="61" dur="500"/>
                                        <p:tgtEl>
                                          <p:spTgt spid="38">
                                            <p:txEl>
                                              <p:pRg st="4" end="4"/>
                                            </p:txEl>
                                          </p:spTgt>
                                        </p:tgtEl>
                                      </p:cBhvr>
                                    </p:animEffect>
                                    <p:set>
                                      <p:cBhvr>
                                        <p:cTn id="62" dur="1" fill="hold">
                                          <p:stCondLst>
                                            <p:cond delay="499"/>
                                          </p:stCondLst>
                                        </p:cTn>
                                        <p:tgtEl>
                                          <p:spTgt spid="38">
                                            <p:txEl>
                                              <p:pRg st="4" end="4"/>
                                            </p:txEl>
                                          </p:spTgt>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23"/>
                                        </p:tgtEl>
                                      </p:cBhvr>
                                    </p:animEffect>
                                    <p:set>
                                      <p:cBhvr>
                                        <p:cTn id="65" dur="1" fill="hold">
                                          <p:stCondLst>
                                            <p:cond delay="499"/>
                                          </p:stCondLst>
                                        </p:cTn>
                                        <p:tgtEl>
                                          <p:spTgt spid="23"/>
                                        </p:tgtEl>
                                        <p:attrNameLst>
                                          <p:attrName>style.visibility</p:attrName>
                                        </p:attrNameLst>
                                      </p:cBhvr>
                                      <p:to>
                                        <p:strVal val="hidden"/>
                                      </p:to>
                                    </p:set>
                                  </p:childTnLst>
                                </p:cTn>
                              </p:par>
                              <p:par>
                                <p:cTn id="66" presetID="10" presetClass="entr" presetSubtype="0" fill="hold" nodeType="withEffect">
                                  <p:stCondLst>
                                    <p:cond delay="0"/>
                                  </p:stCondLst>
                                  <p:childTnLst>
                                    <p:set>
                                      <p:cBhvr>
                                        <p:cTn id="67" dur="1" fill="hold">
                                          <p:stCondLst>
                                            <p:cond delay="0"/>
                                          </p:stCondLst>
                                        </p:cTn>
                                        <p:tgtEl>
                                          <p:spTgt spid="51">
                                            <p:txEl>
                                              <p:pRg st="0" end="0"/>
                                            </p:txEl>
                                          </p:spTgt>
                                        </p:tgtEl>
                                        <p:attrNameLst>
                                          <p:attrName>style.visibility</p:attrName>
                                        </p:attrNameLst>
                                      </p:cBhvr>
                                      <p:to>
                                        <p:strVal val="visible"/>
                                      </p:to>
                                    </p:set>
                                    <p:animEffect transition="in" filter="fade">
                                      <p:cBhvr>
                                        <p:cTn id="68" dur="500"/>
                                        <p:tgtEl>
                                          <p:spTgt spid="51">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51">
                                            <p:txEl>
                                              <p:pRg st="2" end="2"/>
                                            </p:txEl>
                                          </p:spTgt>
                                        </p:tgtEl>
                                        <p:attrNameLst>
                                          <p:attrName>style.visibility</p:attrName>
                                        </p:attrNameLst>
                                      </p:cBhvr>
                                      <p:to>
                                        <p:strVal val="visible"/>
                                      </p:to>
                                    </p:set>
                                    <p:animEffect transition="in" filter="fade">
                                      <p:cBhvr>
                                        <p:cTn id="73" dur="500"/>
                                        <p:tgtEl>
                                          <p:spTgt spid="51">
                                            <p:txEl>
                                              <p:pRg st="2" end="2"/>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51">
                                            <p:txEl>
                                              <p:pRg st="4" end="4"/>
                                            </p:txEl>
                                          </p:spTgt>
                                        </p:tgtEl>
                                        <p:attrNameLst>
                                          <p:attrName>style.visibility</p:attrName>
                                        </p:attrNameLst>
                                      </p:cBhvr>
                                      <p:to>
                                        <p:strVal val="visible"/>
                                      </p:to>
                                    </p:set>
                                    <p:animEffect transition="in" filter="fade">
                                      <p:cBhvr>
                                        <p:cTn id="78" dur="500"/>
                                        <p:tgtEl>
                                          <p:spTgt spid="51">
                                            <p:txEl>
                                              <p:pRg st="4" end="4"/>
                                            </p:txEl>
                                          </p:spTgt>
                                        </p:tgtEl>
                                      </p:cBhvr>
                                    </p:animEffect>
                                  </p:childTnLst>
                                </p:cTn>
                              </p:par>
                              <p:par>
                                <p:cTn id="79" presetID="10" presetClass="entr" presetSubtype="0" fill="hold" grpId="1" nodeType="withEffect">
                                  <p:stCondLst>
                                    <p:cond delay="0"/>
                                  </p:stCondLst>
                                  <p:childTnLst>
                                    <p:set>
                                      <p:cBhvr>
                                        <p:cTn id="80" dur="1" fill="hold">
                                          <p:stCondLst>
                                            <p:cond delay="0"/>
                                          </p:stCondLst>
                                        </p:cTn>
                                        <p:tgtEl>
                                          <p:spTgt spid="7169"/>
                                        </p:tgtEl>
                                        <p:attrNameLst>
                                          <p:attrName>style.visibility</p:attrName>
                                        </p:attrNameLst>
                                      </p:cBhvr>
                                      <p:to>
                                        <p:strVal val="visible"/>
                                      </p:to>
                                    </p:set>
                                    <p:animEffect transition="in" filter="fade">
                                      <p:cBhvr>
                                        <p:cTn id="81" dur="500"/>
                                        <p:tgtEl>
                                          <p:spTgt spid="7169"/>
                                        </p:tgtEl>
                                      </p:cBhvr>
                                    </p:animEffect>
                                  </p:childTnLst>
                                </p:cTn>
                              </p:par>
                              <p:par>
                                <p:cTn id="82" presetID="10" presetClass="entr" presetSubtype="0" fill="hold" grpId="1" nodeType="withEffect">
                                  <p:stCondLst>
                                    <p:cond delay="0"/>
                                  </p:stCondLst>
                                  <p:childTnLst>
                                    <p:set>
                                      <p:cBhvr>
                                        <p:cTn id="83" dur="1" fill="hold">
                                          <p:stCondLst>
                                            <p:cond delay="0"/>
                                          </p:stCondLst>
                                        </p:cTn>
                                        <p:tgtEl>
                                          <p:spTgt spid="53"/>
                                        </p:tgtEl>
                                        <p:attrNameLst>
                                          <p:attrName>style.visibility</p:attrName>
                                        </p:attrNameLst>
                                      </p:cBhvr>
                                      <p:to>
                                        <p:strVal val="visible"/>
                                      </p:to>
                                    </p:set>
                                    <p:animEffect transition="in" filter="fade">
                                      <p:cBhvr>
                                        <p:cTn id="84" dur="500"/>
                                        <p:tgtEl>
                                          <p:spTgt spid="53"/>
                                        </p:tgtEl>
                                      </p:cBhvr>
                                    </p:animEffect>
                                  </p:childTnLst>
                                </p:cTn>
                              </p:par>
                              <p:par>
                                <p:cTn id="85" presetID="10" presetClass="entr" presetSubtype="0" fill="hold" grpId="1" nodeType="withEffect">
                                  <p:stCondLst>
                                    <p:cond delay="0"/>
                                  </p:stCondLst>
                                  <p:childTnLst>
                                    <p:set>
                                      <p:cBhvr>
                                        <p:cTn id="86" dur="1" fill="hold">
                                          <p:stCondLst>
                                            <p:cond delay="0"/>
                                          </p:stCondLst>
                                        </p:cTn>
                                        <p:tgtEl>
                                          <p:spTgt spid="54"/>
                                        </p:tgtEl>
                                        <p:attrNameLst>
                                          <p:attrName>style.visibility</p:attrName>
                                        </p:attrNameLst>
                                      </p:cBhvr>
                                      <p:to>
                                        <p:strVal val="visible"/>
                                      </p:to>
                                    </p:set>
                                    <p:animEffect transition="in" filter="fade">
                                      <p:cBhvr>
                                        <p:cTn id="87" dur="500"/>
                                        <p:tgtEl>
                                          <p:spTgt spid="54"/>
                                        </p:tgtEl>
                                      </p:cBhvr>
                                    </p:animEffect>
                                  </p:childTnLst>
                                </p:cTn>
                              </p:par>
                              <p:par>
                                <p:cTn id="88" presetID="10" presetClass="entr" presetSubtype="0" fill="hold" grpId="1" nodeType="withEffect">
                                  <p:stCondLst>
                                    <p:cond delay="0"/>
                                  </p:stCondLst>
                                  <p:childTnLst>
                                    <p:set>
                                      <p:cBhvr>
                                        <p:cTn id="89" dur="1" fill="hold">
                                          <p:stCondLst>
                                            <p:cond delay="0"/>
                                          </p:stCondLst>
                                        </p:cTn>
                                        <p:tgtEl>
                                          <p:spTgt spid="55"/>
                                        </p:tgtEl>
                                        <p:attrNameLst>
                                          <p:attrName>style.visibility</p:attrName>
                                        </p:attrNameLst>
                                      </p:cBhvr>
                                      <p:to>
                                        <p:strVal val="visible"/>
                                      </p:to>
                                    </p:set>
                                    <p:animEffect transition="in" filter="fade">
                                      <p:cBhvr>
                                        <p:cTn id="90" dur="500"/>
                                        <p:tgtEl>
                                          <p:spTgt spid="55"/>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51">
                                            <p:txEl>
                                              <p:pRg st="5" end="5"/>
                                            </p:txEl>
                                          </p:spTgt>
                                        </p:tgtEl>
                                        <p:attrNameLst>
                                          <p:attrName>style.visibility</p:attrName>
                                        </p:attrNameLst>
                                      </p:cBhvr>
                                      <p:to>
                                        <p:strVal val="visible"/>
                                      </p:to>
                                    </p:set>
                                    <p:animEffect transition="in" filter="fade">
                                      <p:cBhvr>
                                        <p:cTn id="95" dur="500"/>
                                        <p:tgtEl>
                                          <p:spTgt spid="51">
                                            <p:txEl>
                                              <p:pRg st="5" end="5"/>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7174"/>
                                        </p:tgtEl>
                                        <p:attrNameLst>
                                          <p:attrName>style.visibility</p:attrName>
                                        </p:attrNameLst>
                                      </p:cBhvr>
                                      <p:to>
                                        <p:strVal val="visible"/>
                                      </p:to>
                                    </p:set>
                                    <p:animEffect transition="in" filter="fade">
                                      <p:cBhvr>
                                        <p:cTn id="100" dur="500"/>
                                        <p:tgtEl>
                                          <p:spTgt spid="7174"/>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xit" presetSubtype="0" fill="hold" grpId="0" nodeType="clickEffect">
                                  <p:stCondLst>
                                    <p:cond delay="0"/>
                                  </p:stCondLst>
                                  <p:childTnLst>
                                    <p:animEffect transition="out" filter="fade">
                                      <p:cBhvr>
                                        <p:cTn id="104" dur="500"/>
                                        <p:tgtEl>
                                          <p:spTgt spid="51">
                                            <p:txEl>
                                              <p:pRg st="0" end="0"/>
                                            </p:txEl>
                                          </p:spTgt>
                                        </p:tgtEl>
                                      </p:cBhvr>
                                    </p:animEffect>
                                    <p:set>
                                      <p:cBhvr>
                                        <p:cTn id="105" dur="1" fill="hold">
                                          <p:stCondLst>
                                            <p:cond delay="499"/>
                                          </p:stCondLst>
                                        </p:cTn>
                                        <p:tgtEl>
                                          <p:spTgt spid="51">
                                            <p:txEl>
                                              <p:pRg st="0" end="0"/>
                                            </p:txEl>
                                          </p:spTgt>
                                        </p:tgtEl>
                                        <p:attrNameLst>
                                          <p:attrName>style.visibility</p:attrName>
                                        </p:attrNameLst>
                                      </p:cBhvr>
                                      <p:to>
                                        <p:strVal val="hidden"/>
                                      </p:to>
                                    </p:set>
                                  </p:childTnLst>
                                </p:cTn>
                              </p:par>
                              <p:par>
                                <p:cTn id="106" presetID="10" presetClass="exit" presetSubtype="0" fill="hold" grpId="0" nodeType="withEffect">
                                  <p:stCondLst>
                                    <p:cond delay="0"/>
                                  </p:stCondLst>
                                  <p:childTnLst>
                                    <p:animEffect transition="out" filter="fade">
                                      <p:cBhvr>
                                        <p:cTn id="107" dur="500"/>
                                        <p:tgtEl>
                                          <p:spTgt spid="51">
                                            <p:txEl>
                                              <p:pRg st="2" end="2"/>
                                            </p:txEl>
                                          </p:spTgt>
                                        </p:tgtEl>
                                      </p:cBhvr>
                                    </p:animEffect>
                                    <p:set>
                                      <p:cBhvr>
                                        <p:cTn id="108" dur="1" fill="hold">
                                          <p:stCondLst>
                                            <p:cond delay="499"/>
                                          </p:stCondLst>
                                        </p:cTn>
                                        <p:tgtEl>
                                          <p:spTgt spid="51">
                                            <p:txEl>
                                              <p:pRg st="2" end="2"/>
                                            </p:txEl>
                                          </p:spTgt>
                                        </p:tgtEl>
                                        <p:attrNameLst>
                                          <p:attrName>style.visibility</p:attrName>
                                        </p:attrNameLst>
                                      </p:cBhvr>
                                      <p:to>
                                        <p:strVal val="hidden"/>
                                      </p:to>
                                    </p:set>
                                  </p:childTnLst>
                                </p:cTn>
                              </p:par>
                              <p:par>
                                <p:cTn id="109" presetID="10" presetClass="exit" presetSubtype="0" fill="hold" grpId="0" nodeType="withEffect">
                                  <p:stCondLst>
                                    <p:cond delay="0"/>
                                  </p:stCondLst>
                                  <p:childTnLst>
                                    <p:animEffect transition="out" filter="fade">
                                      <p:cBhvr>
                                        <p:cTn id="110" dur="500"/>
                                        <p:tgtEl>
                                          <p:spTgt spid="51">
                                            <p:txEl>
                                              <p:pRg st="4" end="4"/>
                                            </p:txEl>
                                          </p:spTgt>
                                        </p:tgtEl>
                                      </p:cBhvr>
                                    </p:animEffect>
                                    <p:set>
                                      <p:cBhvr>
                                        <p:cTn id="111" dur="1" fill="hold">
                                          <p:stCondLst>
                                            <p:cond delay="499"/>
                                          </p:stCondLst>
                                        </p:cTn>
                                        <p:tgtEl>
                                          <p:spTgt spid="51">
                                            <p:txEl>
                                              <p:pRg st="4" end="4"/>
                                            </p:txEl>
                                          </p:spTgt>
                                        </p:tgtEl>
                                        <p:attrNameLst>
                                          <p:attrName>style.visibility</p:attrName>
                                        </p:attrNameLst>
                                      </p:cBhvr>
                                      <p:to>
                                        <p:strVal val="hidden"/>
                                      </p:to>
                                    </p:set>
                                  </p:childTnLst>
                                </p:cTn>
                              </p:par>
                              <p:par>
                                <p:cTn id="112" presetID="10" presetClass="exit" presetSubtype="0" fill="hold" grpId="0" nodeType="withEffect">
                                  <p:stCondLst>
                                    <p:cond delay="0"/>
                                  </p:stCondLst>
                                  <p:childTnLst>
                                    <p:animEffect transition="out" filter="fade">
                                      <p:cBhvr>
                                        <p:cTn id="113" dur="500"/>
                                        <p:tgtEl>
                                          <p:spTgt spid="51">
                                            <p:txEl>
                                              <p:pRg st="5" end="5"/>
                                            </p:txEl>
                                          </p:spTgt>
                                        </p:tgtEl>
                                      </p:cBhvr>
                                    </p:animEffect>
                                    <p:set>
                                      <p:cBhvr>
                                        <p:cTn id="114" dur="1" fill="hold">
                                          <p:stCondLst>
                                            <p:cond delay="499"/>
                                          </p:stCondLst>
                                        </p:cTn>
                                        <p:tgtEl>
                                          <p:spTgt spid="51">
                                            <p:txEl>
                                              <p:pRg st="5" end="5"/>
                                            </p:txEl>
                                          </p:spTgt>
                                        </p:tgtEl>
                                        <p:attrNameLst>
                                          <p:attrName>style.visibility</p:attrName>
                                        </p:attrNameLst>
                                      </p:cBhvr>
                                      <p:to>
                                        <p:strVal val="hidden"/>
                                      </p:to>
                                    </p:set>
                                  </p:childTnLst>
                                </p:cTn>
                              </p:par>
                              <p:par>
                                <p:cTn id="115" presetID="10" presetClass="exit" presetSubtype="0" fill="hold" grpId="0" nodeType="withEffect">
                                  <p:stCondLst>
                                    <p:cond delay="0"/>
                                  </p:stCondLst>
                                  <p:childTnLst>
                                    <p:animEffect transition="out" filter="fade">
                                      <p:cBhvr>
                                        <p:cTn id="116" dur="500"/>
                                        <p:tgtEl>
                                          <p:spTgt spid="7169"/>
                                        </p:tgtEl>
                                      </p:cBhvr>
                                    </p:animEffect>
                                    <p:set>
                                      <p:cBhvr>
                                        <p:cTn id="117" dur="1" fill="hold">
                                          <p:stCondLst>
                                            <p:cond delay="499"/>
                                          </p:stCondLst>
                                        </p:cTn>
                                        <p:tgtEl>
                                          <p:spTgt spid="7169"/>
                                        </p:tgtEl>
                                        <p:attrNameLst>
                                          <p:attrName>style.visibility</p:attrName>
                                        </p:attrNameLst>
                                      </p:cBhvr>
                                      <p:to>
                                        <p:strVal val="hidden"/>
                                      </p:to>
                                    </p:set>
                                  </p:childTnLst>
                                </p:cTn>
                              </p:par>
                              <p:par>
                                <p:cTn id="118" presetID="10" presetClass="exit" presetSubtype="0" fill="hold" grpId="0" nodeType="withEffect">
                                  <p:stCondLst>
                                    <p:cond delay="0"/>
                                  </p:stCondLst>
                                  <p:childTnLst>
                                    <p:animEffect transition="out" filter="fade">
                                      <p:cBhvr>
                                        <p:cTn id="119" dur="500"/>
                                        <p:tgtEl>
                                          <p:spTgt spid="53"/>
                                        </p:tgtEl>
                                      </p:cBhvr>
                                    </p:animEffect>
                                    <p:set>
                                      <p:cBhvr>
                                        <p:cTn id="120" dur="1" fill="hold">
                                          <p:stCondLst>
                                            <p:cond delay="499"/>
                                          </p:stCondLst>
                                        </p:cTn>
                                        <p:tgtEl>
                                          <p:spTgt spid="53"/>
                                        </p:tgtEl>
                                        <p:attrNameLst>
                                          <p:attrName>style.visibility</p:attrName>
                                        </p:attrNameLst>
                                      </p:cBhvr>
                                      <p:to>
                                        <p:strVal val="hidden"/>
                                      </p:to>
                                    </p:set>
                                  </p:childTnLst>
                                </p:cTn>
                              </p:par>
                              <p:par>
                                <p:cTn id="121" presetID="10" presetClass="exit" presetSubtype="0" fill="hold" grpId="0" nodeType="withEffect">
                                  <p:stCondLst>
                                    <p:cond delay="0"/>
                                  </p:stCondLst>
                                  <p:childTnLst>
                                    <p:animEffect transition="out" filter="fade">
                                      <p:cBhvr>
                                        <p:cTn id="122" dur="500"/>
                                        <p:tgtEl>
                                          <p:spTgt spid="54"/>
                                        </p:tgtEl>
                                      </p:cBhvr>
                                    </p:animEffect>
                                    <p:set>
                                      <p:cBhvr>
                                        <p:cTn id="123" dur="1" fill="hold">
                                          <p:stCondLst>
                                            <p:cond delay="499"/>
                                          </p:stCondLst>
                                        </p:cTn>
                                        <p:tgtEl>
                                          <p:spTgt spid="54"/>
                                        </p:tgtEl>
                                        <p:attrNameLst>
                                          <p:attrName>style.visibility</p:attrName>
                                        </p:attrNameLst>
                                      </p:cBhvr>
                                      <p:to>
                                        <p:strVal val="hidden"/>
                                      </p:to>
                                    </p:set>
                                  </p:childTnLst>
                                </p:cTn>
                              </p:par>
                              <p:par>
                                <p:cTn id="124" presetID="10" presetClass="exit" presetSubtype="0" fill="hold" grpId="0" nodeType="withEffect">
                                  <p:stCondLst>
                                    <p:cond delay="0"/>
                                  </p:stCondLst>
                                  <p:childTnLst>
                                    <p:animEffect transition="out" filter="fade">
                                      <p:cBhvr>
                                        <p:cTn id="125" dur="500"/>
                                        <p:tgtEl>
                                          <p:spTgt spid="55"/>
                                        </p:tgtEl>
                                      </p:cBhvr>
                                    </p:animEffect>
                                    <p:set>
                                      <p:cBhvr>
                                        <p:cTn id="126" dur="1" fill="hold">
                                          <p:stCondLst>
                                            <p:cond delay="499"/>
                                          </p:stCondLst>
                                        </p:cTn>
                                        <p:tgtEl>
                                          <p:spTgt spid="55"/>
                                        </p:tgtEl>
                                        <p:attrNameLst>
                                          <p:attrName>style.visibility</p:attrName>
                                        </p:attrNameLst>
                                      </p:cBhvr>
                                      <p:to>
                                        <p:strVal val="hidden"/>
                                      </p:to>
                                    </p:set>
                                  </p:childTnLst>
                                </p:cTn>
                              </p:par>
                              <p:par>
                                <p:cTn id="127" presetID="10" presetClass="entr" presetSubtype="0" fill="hold" nodeType="withEffect">
                                  <p:stCondLst>
                                    <p:cond delay="0"/>
                                  </p:stCondLst>
                                  <p:childTnLst>
                                    <p:set>
                                      <p:cBhvr>
                                        <p:cTn id="128" dur="1" fill="hold">
                                          <p:stCondLst>
                                            <p:cond delay="0"/>
                                          </p:stCondLst>
                                        </p:cTn>
                                        <p:tgtEl>
                                          <p:spTgt spid="10">
                                            <p:txEl>
                                              <p:pRg st="0" end="0"/>
                                            </p:txEl>
                                          </p:spTgt>
                                        </p:tgtEl>
                                        <p:attrNameLst>
                                          <p:attrName>style.visibility</p:attrName>
                                        </p:attrNameLst>
                                      </p:cBhvr>
                                      <p:to>
                                        <p:strVal val="visible"/>
                                      </p:to>
                                    </p:set>
                                    <p:animEffect transition="in" filter="fade">
                                      <p:cBhvr>
                                        <p:cTn id="129" dur="500"/>
                                        <p:tgtEl>
                                          <p:spTgt spid="10">
                                            <p:txEl>
                                              <p:pRg st="0" end="0"/>
                                            </p:txEl>
                                          </p:spTgt>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nodeType="clickEffect">
                                  <p:stCondLst>
                                    <p:cond delay="0"/>
                                  </p:stCondLst>
                                  <p:childTnLst>
                                    <p:set>
                                      <p:cBhvr>
                                        <p:cTn id="133" dur="1" fill="hold">
                                          <p:stCondLst>
                                            <p:cond delay="0"/>
                                          </p:stCondLst>
                                        </p:cTn>
                                        <p:tgtEl>
                                          <p:spTgt spid="10">
                                            <p:txEl>
                                              <p:pRg st="1" end="1"/>
                                            </p:txEl>
                                          </p:spTgt>
                                        </p:tgtEl>
                                        <p:attrNameLst>
                                          <p:attrName>style.visibility</p:attrName>
                                        </p:attrNameLst>
                                      </p:cBhvr>
                                      <p:to>
                                        <p:strVal val="visible"/>
                                      </p:to>
                                    </p:set>
                                    <p:animEffect transition="in" filter="fade">
                                      <p:cBhvr>
                                        <p:cTn id="134" dur="500"/>
                                        <p:tgtEl>
                                          <p:spTgt spid="10">
                                            <p:txEl>
                                              <p:pRg st="1" end="1"/>
                                            </p:txEl>
                                          </p:spTgt>
                                        </p:tgtEl>
                                      </p:cBhvr>
                                    </p:animEffect>
                                  </p:childTnLst>
                                </p:cTn>
                              </p:par>
                            </p:childTnLst>
                          </p:cTn>
                        </p:par>
                      </p:childTnLst>
                    </p:cTn>
                  </p:par>
                  <p:par>
                    <p:cTn id="135" fill="hold">
                      <p:stCondLst>
                        <p:cond delay="indefinite"/>
                      </p:stCondLst>
                      <p:childTnLst>
                        <p:par>
                          <p:cTn id="136" fill="hold">
                            <p:stCondLst>
                              <p:cond delay="0"/>
                            </p:stCondLst>
                            <p:childTnLst>
                              <p:par>
                                <p:cTn id="137" presetID="10" presetClass="entr" presetSubtype="0" fill="hold" grpId="0" nodeType="clickEffect">
                                  <p:stCondLst>
                                    <p:cond delay="0"/>
                                  </p:stCondLst>
                                  <p:childTnLst>
                                    <p:set>
                                      <p:cBhvr>
                                        <p:cTn id="138" dur="1" fill="hold">
                                          <p:stCondLst>
                                            <p:cond delay="0"/>
                                          </p:stCondLst>
                                        </p:cTn>
                                        <p:tgtEl>
                                          <p:spTgt spid="7172"/>
                                        </p:tgtEl>
                                        <p:attrNameLst>
                                          <p:attrName>style.visibility</p:attrName>
                                        </p:attrNameLst>
                                      </p:cBhvr>
                                      <p:to>
                                        <p:strVal val="visible"/>
                                      </p:to>
                                    </p:set>
                                    <p:animEffect transition="in" filter="fade">
                                      <p:cBhvr>
                                        <p:cTn id="139" dur="500"/>
                                        <p:tgtEl>
                                          <p:spTgt spid="7172"/>
                                        </p:tgtEl>
                                      </p:cBhvr>
                                    </p:animEffect>
                                  </p:childTnLst>
                                </p:cTn>
                              </p:par>
                            </p:childTnLst>
                          </p:cTn>
                        </p:par>
                      </p:childTnLst>
                    </p:cTn>
                  </p:par>
                  <p:par>
                    <p:cTn id="140" fill="hold">
                      <p:stCondLst>
                        <p:cond delay="indefinite"/>
                      </p:stCondLst>
                      <p:childTnLst>
                        <p:par>
                          <p:cTn id="141" fill="hold">
                            <p:stCondLst>
                              <p:cond delay="0"/>
                            </p:stCondLst>
                            <p:childTnLst>
                              <p:par>
                                <p:cTn id="142" presetID="10" presetClass="entr" presetSubtype="0" fill="hold" grpId="0" nodeType="clickEffect">
                                  <p:stCondLst>
                                    <p:cond delay="0"/>
                                  </p:stCondLst>
                                  <p:childTnLst>
                                    <p:set>
                                      <p:cBhvr>
                                        <p:cTn id="143" dur="1" fill="hold">
                                          <p:stCondLst>
                                            <p:cond delay="0"/>
                                          </p:stCondLst>
                                        </p:cTn>
                                        <p:tgtEl>
                                          <p:spTgt spid="22"/>
                                        </p:tgtEl>
                                        <p:attrNameLst>
                                          <p:attrName>style.visibility</p:attrName>
                                        </p:attrNameLst>
                                      </p:cBhvr>
                                      <p:to>
                                        <p:strVal val="visible"/>
                                      </p:to>
                                    </p:set>
                                    <p:animEffect transition="in" filter="fade">
                                      <p:cBhvr>
                                        <p:cTn id="144" dur="500"/>
                                        <p:tgtEl>
                                          <p:spTgt spid="22"/>
                                        </p:tgtEl>
                                      </p:cBhvr>
                                    </p:animEffect>
                                  </p:childTnLst>
                                </p:cTn>
                              </p:par>
                            </p:childTnLst>
                          </p:cTn>
                        </p:par>
                      </p:childTnLst>
                    </p:cTn>
                  </p:par>
                  <p:par>
                    <p:cTn id="145" fill="hold">
                      <p:stCondLst>
                        <p:cond delay="indefinite"/>
                      </p:stCondLst>
                      <p:childTnLst>
                        <p:par>
                          <p:cTn id="146" fill="hold">
                            <p:stCondLst>
                              <p:cond delay="0"/>
                            </p:stCondLst>
                            <p:childTnLst>
                              <p:par>
                                <p:cTn id="147" presetID="10" presetClass="entr" presetSubtype="0" fill="hold" grpId="0" nodeType="clickEffect">
                                  <p:stCondLst>
                                    <p:cond delay="0"/>
                                  </p:stCondLst>
                                  <p:childTnLst>
                                    <p:set>
                                      <p:cBhvr>
                                        <p:cTn id="148" dur="1" fill="hold">
                                          <p:stCondLst>
                                            <p:cond delay="0"/>
                                          </p:stCondLst>
                                        </p:cTn>
                                        <p:tgtEl>
                                          <p:spTgt spid="7168"/>
                                        </p:tgtEl>
                                        <p:attrNameLst>
                                          <p:attrName>style.visibility</p:attrName>
                                        </p:attrNameLst>
                                      </p:cBhvr>
                                      <p:to>
                                        <p:strVal val="visible"/>
                                      </p:to>
                                    </p:set>
                                    <p:animEffect transition="in" filter="fade">
                                      <p:cBhvr>
                                        <p:cTn id="149" dur="500"/>
                                        <p:tgtEl>
                                          <p:spTgt spid="7168"/>
                                        </p:tgtEl>
                                      </p:cBhvr>
                                    </p:animEffect>
                                  </p:childTnLst>
                                </p:cTn>
                              </p:par>
                            </p:childTnLst>
                          </p:cTn>
                        </p:par>
                      </p:childTnLst>
                    </p:cTn>
                  </p:par>
                  <p:par>
                    <p:cTn id="150" fill="hold">
                      <p:stCondLst>
                        <p:cond delay="indefinite"/>
                      </p:stCondLst>
                      <p:childTnLst>
                        <p:par>
                          <p:cTn id="151" fill="hold">
                            <p:stCondLst>
                              <p:cond delay="0"/>
                            </p:stCondLst>
                            <p:childTnLst>
                              <p:par>
                                <p:cTn id="152" presetID="10" presetClass="entr" presetSubtype="0" fill="hold" grpId="0" nodeType="clickEffect">
                                  <p:stCondLst>
                                    <p:cond delay="0"/>
                                  </p:stCondLst>
                                  <p:childTnLst>
                                    <p:set>
                                      <p:cBhvr>
                                        <p:cTn id="153" dur="1" fill="hold">
                                          <p:stCondLst>
                                            <p:cond delay="0"/>
                                          </p:stCondLst>
                                        </p:cTn>
                                        <p:tgtEl>
                                          <p:spTgt spid="49"/>
                                        </p:tgtEl>
                                        <p:attrNameLst>
                                          <p:attrName>style.visibility</p:attrName>
                                        </p:attrNameLst>
                                      </p:cBhvr>
                                      <p:to>
                                        <p:strVal val="visible"/>
                                      </p:to>
                                    </p:set>
                                    <p:animEffect transition="in" filter="fade">
                                      <p:cBhvr>
                                        <p:cTn id="154" dur="500"/>
                                        <p:tgtEl>
                                          <p:spTgt spid="49"/>
                                        </p:tgtEl>
                                      </p:cBhvr>
                                    </p:animEffect>
                                  </p:childTnLst>
                                </p:cTn>
                              </p:par>
                            </p:childTnLst>
                          </p:cTn>
                        </p:par>
                      </p:childTnLst>
                    </p:cTn>
                  </p:par>
                  <p:par>
                    <p:cTn id="155" fill="hold">
                      <p:stCondLst>
                        <p:cond delay="indefinite"/>
                      </p:stCondLst>
                      <p:childTnLst>
                        <p:par>
                          <p:cTn id="156" fill="hold">
                            <p:stCondLst>
                              <p:cond delay="0"/>
                            </p:stCondLst>
                            <p:childTnLst>
                              <p:par>
                                <p:cTn id="157" presetID="10" presetClass="entr" presetSubtype="0" fill="hold" grpId="0" nodeType="clickEffect">
                                  <p:stCondLst>
                                    <p:cond delay="0"/>
                                  </p:stCondLst>
                                  <p:childTnLst>
                                    <p:set>
                                      <p:cBhvr>
                                        <p:cTn id="158" dur="1" fill="hold">
                                          <p:stCondLst>
                                            <p:cond delay="0"/>
                                          </p:stCondLst>
                                        </p:cTn>
                                        <p:tgtEl>
                                          <p:spTgt spid="26"/>
                                        </p:tgtEl>
                                        <p:attrNameLst>
                                          <p:attrName>style.visibility</p:attrName>
                                        </p:attrNameLst>
                                      </p:cBhvr>
                                      <p:to>
                                        <p:strVal val="visible"/>
                                      </p:to>
                                    </p:set>
                                    <p:animEffect transition="in" filter="fade">
                                      <p:cBhvr>
                                        <p:cTn id="159" dur="500"/>
                                        <p:tgtEl>
                                          <p:spTgt spid="26"/>
                                        </p:tgtEl>
                                      </p:cBhvr>
                                    </p:animEffect>
                                  </p:childTnLst>
                                </p:cTn>
                              </p:par>
                            </p:childTnLst>
                          </p:cTn>
                        </p:par>
                        <p:par>
                          <p:cTn id="160" fill="hold">
                            <p:stCondLst>
                              <p:cond delay="500"/>
                            </p:stCondLst>
                            <p:childTnLst>
                              <p:par>
                                <p:cTn id="161" presetID="10" presetClass="entr" presetSubtype="0" fill="hold" grpId="0" nodeType="afterEffect">
                                  <p:stCondLst>
                                    <p:cond delay="0"/>
                                  </p:stCondLst>
                                  <p:childTnLst>
                                    <p:set>
                                      <p:cBhvr>
                                        <p:cTn id="162" dur="1" fill="hold">
                                          <p:stCondLst>
                                            <p:cond delay="0"/>
                                          </p:stCondLst>
                                        </p:cTn>
                                        <p:tgtEl>
                                          <p:spTgt spid="33"/>
                                        </p:tgtEl>
                                        <p:attrNameLst>
                                          <p:attrName>style.visibility</p:attrName>
                                        </p:attrNameLst>
                                      </p:cBhvr>
                                      <p:to>
                                        <p:strVal val="visible"/>
                                      </p:to>
                                    </p:set>
                                    <p:animEffect transition="in" filter="fade">
                                      <p:cBhvr>
                                        <p:cTn id="163" dur="500"/>
                                        <p:tgtEl>
                                          <p:spTgt spid="33"/>
                                        </p:tgtEl>
                                      </p:cBhvr>
                                    </p:animEffect>
                                  </p:childTnLst>
                                </p:cTn>
                              </p:par>
                            </p:childTnLst>
                          </p:cTn>
                        </p:par>
                      </p:childTnLst>
                    </p:cTn>
                  </p:par>
                  <p:par>
                    <p:cTn id="164" fill="hold">
                      <p:stCondLst>
                        <p:cond delay="indefinite"/>
                      </p:stCondLst>
                      <p:childTnLst>
                        <p:par>
                          <p:cTn id="165" fill="hold">
                            <p:stCondLst>
                              <p:cond delay="0"/>
                            </p:stCondLst>
                            <p:childTnLst>
                              <p:par>
                                <p:cTn id="166" presetID="10" presetClass="entr" presetSubtype="0" fill="hold" grpId="0" nodeType="clickEffect">
                                  <p:stCondLst>
                                    <p:cond delay="0"/>
                                  </p:stCondLst>
                                  <p:childTnLst>
                                    <p:set>
                                      <p:cBhvr>
                                        <p:cTn id="167" dur="1" fill="hold">
                                          <p:stCondLst>
                                            <p:cond delay="0"/>
                                          </p:stCondLst>
                                        </p:cTn>
                                        <p:tgtEl>
                                          <p:spTgt spid="50"/>
                                        </p:tgtEl>
                                        <p:attrNameLst>
                                          <p:attrName>style.visibility</p:attrName>
                                        </p:attrNameLst>
                                      </p:cBhvr>
                                      <p:to>
                                        <p:strVal val="visible"/>
                                      </p:to>
                                    </p:set>
                                    <p:animEffect transition="in" filter="fade">
                                      <p:cBhvr>
                                        <p:cTn id="168" dur="500"/>
                                        <p:tgtEl>
                                          <p:spTgt spid="50"/>
                                        </p:tgtEl>
                                      </p:cBhvr>
                                    </p:animEffect>
                                  </p:childTnLst>
                                </p:cTn>
                              </p:par>
                            </p:childTnLst>
                          </p:cTn>
                        </p:par>
                      </p:childTnLst>
                    </p:cTn>
                  </p:par>
                  <p:par>
                    <p:cTn id="169" fill="hold">
                      <p:stCondLst>
                        <p:cond delay="indefinite"/>
                      </p:stCondLst>
                      <p:childTnLst>
                        <p:par>
                          <p:cTn id="170" fill="hold">
                            <p:stCondLst>
                              <p:cond delay="0"/>
                            </p:stCondLst>
                            <p:childTnLst>
                              <p:par>
                                <p:cTn id="171" presetID="10" presetClass="entr" presetSubtype="0" fill="hold" grpId="0" nodeType="clickEffect">
                                  <p:stCondLst>
                                    <p:cond delay="0"/>
                                  </p:stCondLst>
                                  <p:childTnLst>
                                    <p:set>
                                      <p:cBhvr>
                                        <p:cTn id="172" dur="1" fill="hold">
                                          <p:stCondLst>
                                            <p:cond delay="0"/>
                                          </p:stCondLst>
                                        </p:cTn>
                                        <p:tgtEl>
                                          <p:spTgt spid="48"/>
                                        </p:tgtEl>
                                        <p:attrNameLst>
                                          <p:attrName>style.visibility</p:attrName>
                                        </p:attrNameLst>
                                      </p:cBhvr>
                                      <p:to>
                                        <p:strVal val="visible"/>
                                      </p:to>
                                    </p:set>
                                    <p:animEffect transition="in" filter="fade">
                                      <p:cBhvr>
                                        <p:cTn id="173" dur="500"/>
                                        <p:tgtEl>
                                          <p:spTgt spid="48"/>
                                        </p:tgtEl>
                                      </p:cBhvr>
                                    </p:animEffect>
                                  </p:childTnLst>
                                </p:cTn>
                              </p:par>
                            </p:childTnLst>
                          </p:cTn>
                        </p:par>
                      </p:childTnLst>
                    </p:cTn>
                  </p:par>
                  <p:par>
                    <p:cTn id="174" fill="hold">
                      <p:stCondLst>
                        <p:cond delay="indefinite"/>
                      </p:stCondLst>
                      <p:childTnLst>
                        <p:par>
                          <p:cTn id="175" fill="hold">
                            <p:stCondLst>
                              <p:cond delay="0"/>
                            </p:stCondLst>
                            <p:childTnLst>
                              <p:par>
                                <p:cTn id="176" presetID="10" presetClass="entr" presetSubtype="0" fill="hold" grpId="0" nodeType="clickEffect">
                                  <p:stCondLst>
                                    <p:cond delay="0"/>
                                  </p:stCondLst>
                                  <p:childTnLst>
                                    <p:set>
                                      <p:cBhvr>
                                        <p:cTn id="177" dur="1" fill="hold">
                                          <p:stCondLst>
                                            <p:cond delay="0"/>
                                          </p:stCondLst>
                                        </p:cTn>
                                        <p:tgtEl>
                                          <p:spTgt spid="37"/>
                                        </p:tgtEl>
                                        <p:attrNameLst>
                                          <p:attrName>style.visibility</p:attrName>
                                        </p:attrNameLst>
                                      </p:cBhvr>
                                      <p:to>
                                        <p:strVal val="visible"/>
                                      </p:to>
                                    </p:set>
                                    <p:animEffect transition="in" filter="fade">
                                      <p:cBhvr>
                                        <p:cTn id="178" dur="500"/>
                                        <p:tgtEl>
                                          <p:spTgt spid="37"/>
                                        </p:tgtEl>
                                      </p:cBhvr>
                                    </p:animEffect>
                                  </p:childTnLst>
                                </p:cTn>
                              </p:par>
                            </p:childTnLst>
                          </p:cTn>
                        </p:par>
                      </p:childTnLst>
                    </p:cTn>
                  </p:par>
                  <p:par>
                    <p:cTn id="179" fill="hold">
                      <p:stCondLst>
                        <p:cond delay="indefinite"/>
                      </p:stCondLst>
                      <p:childTnLst>
                        <p:par>
                          <p:cTn id="180" fill="hold">
                            <p:stCondLst>
                              <p:cond delay="0"/>
                            </p:stCondLst>
                            <p:childTnLst>
                              <p:par>
                                <p:cTn id="181" presetID="10" presetClass="exit" presetSubtype="0" fill="hold" grpId="1" nodeType="clickEffect">
                                  <p:stCondLst>
                                    <p:cond delay="0"/>
                                  </p:stCondLst>
                                  <p:childTnLst>
                                    <p:animEffect transition="out" filter="fade">
                                      <p:cBhvr>
                                        <p:cTn id="182" dur="500"/>
                                        <p:tgtEl>
                                          <p:spTgt spid="26"/>
                                        </p:tgtEl>
                                      </p:cBhvr>
                                    </p:animEffect>
                                    <p:set>
                                      <p:cBhvr>
                                        <p:cTn id="183" dur="1" fill="hold">
                                          <p:stCondLst>
                                            <p:cond delay="499"/>
                                          </p:stCondLst>
                                        </p:cTn>
                                        <p:tgtEl>
                                          <p:spTgt spid="26"/>
                                        </p:tgtEl>
                                        <p:attrNameLst>
                                          <p:attrName>style.visibility</p:attrName>
                                        </p:attrNameLst>
                                      </p:cBhvr>
                                      <p:to>
                                        <p:strVal val="hidden"/>
                                      </p:to>
                                    </p:set>
                                  </p:childTnLst>
                                </p:cTn>
                              </p:par>
                              <p:par>
                                <p:cTn id="184" presetID="10" presetClass="entr" presetSubtype="0" fill="hold" grpId="0" nodeType="withEffect">
                                  <p:stCondLst>
                                    <p:cond delay="0"/>
                                  </p:stCondLst>
                                  <p:childTnLst>
                                    <p:set>
                                      <p:cBhvr>
                                        <p:cTn id="185" dur="1" fill="hold">
                                          <p:stCondLst>
                                            <p:cond delay="0"/>
                                          </p:stCondLst>
                                        </p:cTn>
                                        <p:tgtEl>
                                          <p:spTgt spid="43"/>
                                        </p:tgtEl>
                                        <p:attrNameLst>
                                          <p:attrName>style.visibility</p:attrName>
                                        </p:attrNameLst>
                                      </p:cBhvr>
                                      <p:to>
                                        <p:strVal val="visible"/>
                                      </p:to>
                                    </p:set>
                                    <p:animEffect transition="in" filter="fade">
                                      <p:cBhvr>
                                        <p:cTn id="186" dur="500"/>
                                        <p:tgtEl>
                                          <p:spTgt spid="43"/>
                                        </p:tgtEl>
                                      </p:cBhvr>
                                    </p:animEffect>
                                  </p:childTnLst>
                                </p:cTn>
                              </p:par>
                            </p:childTnLst>
                          </p:cTn>
                        </p:par>
                      </p:childTnLst>
                    </p:cTn>
                  </p:par>
                  <p:par>
                    <p:cTn id="187" fill="hold">
                      <p:stCondLst>
                        <p:cond delay="indefinite"/>
                      </p:stCondLst>
                      <p:childTnLst>
                        <p:par>
                          <p:cTn id="188" fill="hold">
                            <p:stCondLst>
                              <p:cond delay="0"/>
                            </p:stCondLst>
                            <p:childTnLst>
                              <p:par>
                                <p:cTn id="189" presetID="10" presetClass="entr" presetSubtype="0" fill="hold" grpId="0" nodeType="clickEffect">
                                  <p:stCondLst>
                                    <p:cond delay="0"/>
                                  </p:stCondLst>
                                  <p:childTnLst>
                                    <p:set>
                                      <p:cBhvr>
                                        <p:cTn id="190" dur="1" fill="hold">
                                          <p:stCondLst>
                                            <p:cond delay="0"/>
                                          </p:stCondLst>
                                        </p:cTn>
                                        <p:tgtEl>
                                          <p:spTgt spid="27"/>
                                        </p:tgtEl>
                                        <p:attrNameLst>
                                          <p:attrName>style.visibility</p:attrName>
                                        </p:attrNameLst>
                                      </p:cBhvr>
                                      <p:to>
                                        <p:strVal val="visible"/>
                                      </p:to>
                                    </p:set>
                                    <p:animEffect transition="in" filter="fade">
                                      <p:cBhvr>
                                        <p:cTn id="191" dur="500"/>
                                        <p:tgtEl>
                                          <p:spTgt spid="27"/>
                                        </p:tgtEl>
                                      </p:cBhvr>
                                    </p:animEffect>
                                  </p:childTnLst>
                                </p:cTn>
                              </p:par>
                            </p:childTnLst>
                          </p:cTn>
                        </p:par>
                        <p:par>
                          <p:cTn id="192" fill="hold">
                            <p:stCondLst>
                              <p:cond delay="500"/>
                            </p:stCondLst>
                            <p:childTnLst>
                              <p:par>
                                <p:cTn id="193" presetID="10" presetClass="entr" presetSubtype="0" fill="hold" grpId="0" nodeType="afterEffect">
                                  <p:stCondLst>
                                    <p:cond delay="0"/>
                                  </p:stCondLst>
                                  <p:childTnLst>
                                    <p:set>
                                      <p:cBhvr>
                                        <p:cTn id="194" dur="1" fill="hold">
                                          <p:stCondLst>
                                            <p:cond delay="0"/>
                                          </p:stCondLst>
                                        </p:cTn>
                                        <p:tgtEl>
                                          <p:spTgt spid="32"/>
                                        </p:tgtEl>
                                        <p:attrNameLst>
                                          <p:attrName>style.visibility</p:attrName>
                                        </p:attrNameLst>
                                      </p:cBhvr>
                                      <p:to>
                                        <p:strVal val="visible"/>
                                      </p:to>
                                    </p:set>
                                    <p:animEffect transition="in" filter="fade">
                                      <p:cBhvr>
                                        <p:cTn id="195" dur="500"/>
                                        <p:tgtEl>
                                          <p:spTgt spid="32"/>
                                        </p:tgtEl>
                                      </p:cBhvr>
                                    </p:animEffect>
                                  </p:childTnLst>
                                </p:cTn>
                              </p:par>
                            </p:childTnLst>
                          </p:cTn>
                        </p:par>
                      </p:childTnLst>
                    </p:cTn>
                  </p:par>
                  <p:par>
                    <p:cTn id="196" fill="hold">
                      <p:stCondLst>
                        <p:cond delay="indefinite"/>
                      </p:stCondLst>
                      <p:childTnLst>
                        <p:par>
                          <p:cTn id="197" fill="hold">
                            <p:stCondLst>
                              <p:cond delay="0"/>
                            </p:stCondLst>
                            <p:childTnLst>
                              <p:par>
                                <p:cTn id="198" presetID="10" presetClass="entr" presetSubtype="0" fill="hold" grpId="0" nodeType="clickEffect">
                                  <p:stCondLst>
                                    <p:cond delay="0"/>
                                  </p:stCondLst>
                                  <p:childTnLst>
                                    <p:set>
                                      <p:cBhvr>
                                        <p:cTn id="199" dur="1" fill="hold">
                                          <p:stCondLst>
                                            <p:cond delay="0"/>
                                          </p:stCondLst>
                                        </p:cTn>
                                        <p:tgtEl>
                                          <p:spTgt spid="47"/>
                                        </p:tgtEl>
                                        <p:attrNameLst>
                                          <p:attrName>style.visibility</p:attrName>
                                        </p:attrNameLst>
                                      </p:cBhvr>
                                      <p:to>
                                        <p:strVal val="visible"/>
                                      </p:to>
                                    </p:set>
                                    <p:animEffect transition="in" filter="fade">
                                      <p:cBhvr>
                                        <p:cTn id="200" dur="500"/>
                                        <p:tgtEl>
                                          <p:spTgt spid="47"/>
                                        </p:tgtEl>
                                      </p:cBhvr>
                                    </p:animEffect>
                                  </p:childTnLst>
                                </p:cTn>
                              </p:par>
                            </p:childTnLst>
                          </p:cTn>
                        </p:par>
                      </p:childTnLst>
                    </p:cTn>
                  </p:par>
                  <p:par>
                    <p:cTn id="201" fill="hold">
                      <p:stCondLst>
                        <p:cond delay="indefinite"/>
                      </p:stCondLst>
                      <p:childTnLst>
                        <p:par>
                          <p:cTn id="202" fill="hold">
                            <p:stCondLst>
                              <p:cond delay="0"/>
                            </p:stCondLst>
                            <p:childTnLst>
                              <p:par>
                                <p:cTn id="203" presetID="10" presetClass="entr" presetSubtype="0" fill="hold" grpId="0" nodeType="clickEffect">
                                  <p:stCondLst>
                                    <p:cond delay="0"/>
                                  </p:stCondLst>
                                  <p:childTnLst>
                                    <p:set>
                                      <p:cBhvr>
                                        <p:cTn id="204" dur="1" fill="hold">
                                          <p:stCondLst>
                                            <p:cond delay="0"/>
                                          </p:stCondLst>
                                        </p:cTn>
                                        <p:tgtEl>
                                          <p:spTgt spid="36"/>
                                        </p:tgtEl>
                                        <p:attrNameLst>
                                          <p:attrName>style.visibility</p:attrName>
                                        </p:attrNameLst>
                                      </p:cBhvr>
                                      <p:to>
                                        <p:strVal val="visible"/>
                                      </p:to>
                                    </p:set>
                                    <p:animEffect transition="in" filter="fade">
                                      <p:cBhvr>
                                        <p:cTn id="205" dur="500"/>
                                        <p:tgtEl>
                                          <p:spTgt spid="36"/>
                                        </p:tgtEl>
                                      </p:cBhvr>
                                    </p:animEffect>
                                  </p:childTnLst>
                                </p:cTn>
                              </p:par>
                            </p:childTnLst>
                          </p:cTn>
                        </p:par>
                      </p:childTnLst>
                    </p:cTn>
                  </p:par>
                  <p:par>
                    <p:cTn id="206" fill="hold">
                      <p:stCondLst>
                        <p:cond delay="indefinite"/>
                      </p:stCondLst>
                      <p:childTnLst>
                        <p:par>
                          <p:cTn id="207" fill="hold">
                            <p:stCondLst>
                              <p:cond delay="0"/>
                            </p:stCondLst>
                            <p:childTnLst>
                              <p:par>
                                <p:cTn id="208" presetID="10" presetClass="exit" presetSubtype="0" fill="hold" grpId="1" nodeType="clickEffect">
                                  <p:stCondLst>
                                    <p:cond delay="0"/>
                                  </p:stCondLst>
                                  <p:childTnLst>
                                    <p:animEffect transition="out" filter="fade">
                                      <p:cBhvr>
                                        <p:cTn id="209" dur="500"/>
                                        <p:tgtEl>
                                          <p:spTgt spid="27"/>
                                        </p:tgtEl>
                                      </p:cBhvr>
                                    </p:animEffect>
                                    <p:set>
                                      <p:cBhvr>
                                        <p:cTn id="210" dur="1" fill="hold">
                                          <p:stCondLst>
                                            <p:cond delay="499"/>
                                          </p:stCondLst>
                                        </p:cTn>
                                        <p:tgtEl>
                                          <p:spTgt spid="27"/>
                                        </p:tgtEl>
                                        <p:attrNameLst>
                                          <p:attrName>style.visibility</p:attrName>
                                        </p:attrNameLst>
                                      </p:cBhvr>
                                      <p:to>
                                        <p:strVal val="hidden"/>
                                      </p:to>
                                    </p:set>
                                  </p:childTnLst>
                                </p:cTn>
                              </p:par>
                              <p:par>
                                <p:cTn id="211" presetID="10" presetClass="entr" presetSubtype="0" fill="hold" grpId="0" nodeType="withEffect">
                                  <p:stCondLst>
                                    <p:cond delay="0"/>
                                  </p:stCondLst>
                                  <p:childTnLst>
                                    <p:set>
                                      <p:cBhvr>
                                        <p:cTn id="212" dur="1" fill="hold">
                                          <p:stCondLst>
                                            <p:cond delay="0"/>
                                          </p:stCondLst>
                                        </p:cTn>
                                        <p:tgtEl>
                                          <p:spTgt spid="44"/>
                                        </p:tgtEl>
                                        <p:attrNameLst>
                                          <p:attrName>style.visibility</p:attrName>
                                        </p:attrNameLst>
                                      </p:cBhvr>
                                      <p:to>
                                        <p:strVal val="visible"/>
                                      </p:to>
                                    </p:set>
                                    <p:animEffect transition="in" filter="fade">
                                      <p:cBhvr>
                                        <p:cTn id="213" dur="500"/>
                                        <p:tgtEl>
                                          <p:spTgt spid="44"/>
                                        </p:tgtEl>
                                      </p:cBhvr>
                                    </p:animEffect>
                                  </p:childTnLst>
                                </p:cTn>
                              </p:par>
                            </p:childTnLst>
                          </p:cTn>
                        </p:par>
                      </p:childTnLst>
                    </p:cTn>
                  </p:par>
                  <p:par>
                    <p:cTn id="214" fill="hold">
                      <p:stCondLst>
                        <p:cond delay="indefinite"/>
                      </p:stCondLst>
                      <p:childTnLst>
                        <p:par>
                          <p:cTn id="215" fill="hold">
                            <p:stCondLst>
                              <p:cond delay="0"/>
                            </p:stCondLst>
                            <p:childTnLst>
                              <p:par>
                                <p:cTn id="216" presetID="10" presetClass="entr" presetSubtype="0" fill="hold" grpId="0" nodeType="clickEffect">
                                  <p:stCondLst>
                                    <p:cond delay="0"/>
                                  </p:stCondLst>
                                  <p:childTnLst>
                                    <p:set>
                                      <p:cBhvr>
                                        <p:cTn id="217" dur="1" fill="hold">
                                          <p:stCondLst>
                                            <p:cond delay="0"/>
                                          </p:stCondLst>
                                        </p:cTn>
                                        <p:tgtEl>
                                          <p:spTgt spid="28"/>
                                        </p:tgtEl>
                                        <p:attrNameLst>
                                          <p:attrName>style.visibility</p:attrName>
                                        </p:attrNameLst>
                                      </p:cBhvr>
                                      <p:to>
                                        <p:strVal val="visible"/>
                                      </p:to>
                                    </p:set>
                                    <p:animEffect transition="in" filter="fade">
                                      <p:cBhvr>
                                        <p:cTn id="218" dur="500"/>
                                        <p:tgtEl>
                                          <p:spTgt spid="28"/>
                                        </p:tgtEl>
                                      </p:cBhvr>
                                    </p:animEffect>
                                  </p:childTnLst>
                                </p:cTn>
                              </p:par>
                            </p:childTnLst>
                          </p:cTn>
                        </p:par>
                        <p:par>
                          <p:cTn id="219" fill="hold">
                            <p:stCondLst>
                              <p:cond delay="500"/>
                            </p:stCondLst>
                            <p:childTnLst>
                              <p:par>
                                <p:cTn id="220" presetID="10" presetClass="entr" presetSubtype="0" fill="hold" nodeType="afterEffect">
                                  <p:stCondLst>
                                    <p:cond delay="0"/>
                                  </p:stCondLst>
                                  <p:childTnLst>
                                    <p:set>
                                      <p:cBhvr>
                                        <p:cTn id="221" dur="1" fill="hold">
                                          <p:stCondLst>
                                            <p:cond delay="0"/>
                                          </p:stCondLst>
                                        </p:cTn>
                                        <p:tgtEl>
                                          <p:spTgt spid="31">
                                            <p:txEl>
                                              <p:pRg st="0" end="0"/>
                                            </p:txEl>
                                          </p:spTgt>
                                        </p:tgtEl>
                                        <p:attrNameLst>
                                          <p:attrName>style.visibility</p:attrName>
                                        </p:attrNameLst>
                                      </p:cBhvr>
                                      <p:to>
                                        <p:strVal val="visible"/>
                                      </p:to>
                                    </p:set>
                                    <p:animEffect transition="in" filter="fade">
                                      <p:cBhvr>
                                        <p:cTn id="222" dur="500"/>
                                        <p:tgtEl>
                                          <p:spTgt spid="31">
                                            <p:txEl>
                                              <p:pRg st="0" end="0"/>
                                            </p:txEl>
                                          </p:spTgt>
                                        </p:tgtEl>
                                      </p:cBhvr>
                                    </p:animEffect>
                                  </p:childTnLst>
                                </p:cTn>
                              </p:par>
                            </p:childTnLst>
                          </p:cTn>
                        </p:par>
                      </p:childTnLst>
                    </p:cTn>
                  </p:par>
                  <p:par>
                    <p:cTn id="223" fill="hold">
                      <p:stCondLst>
                        <p:cond delay="indefinite"/>
                      </p:stCondLst>
                      <p:childTnLst>
                        <p:par>
                          <p:cTn id="224" fill="hold">
                            <p:stCondLst>
                              <p:cond delay="0"/>
                            </p:stCondLst>
                            <p:childTnLst>
                              <p:par>
                                <p:cTn id="225" presetID="10" presetClass="entr" presetSubtype="0" fill="hold" grpId="0" nodeType="clickEffect">
                                  <p:stCondLst>
                                    <p:cond delay="0"/>
                                  </p:stCondLst>
                                  <p:childTnLst>
                                    <p:set>
                                      <p:cBhvr>
                                        <p:cTn id="226" dur="1" fill="hold">
                                          <p:stCondLst>
                                            <p:cond delay="0"/>
                                          </p:stCondLst>
                                        </p:cTn>
                                        <p:tgtEl>
                                          <p:spTgt spid="46"/>
                                        </p:tgtEl>
                                        <p:attrNameLst>
                                          <p:attrName>style.visibility</p:attrName>
                                        </p:attrNameLst>
                                      </p:cBhvr>
                                      <p:to>
                                        <p:strVal val="visible"/>
                                      </p:to>
                                    </p:set>
                                    <p:animEffect transition="in" filter="fade">
                                      <p:cBhvr>
                                        <p:cTn id="227" dur="500"/>
                                        <p:tgtEl>
                                          <p:spTgt spid="46"/>
                                        </p:tgtEl>
                                      </p:cBhvr>
                                    </p:animEffect>
                                  </p:childTnLst>
                                </p:cTn>
                              </p:par>
                            </p:childTnLst>
                          </p:cTn>
                        </p:par>
                      </p:childTnLst>
                    </p:cTn>
                  </p:par>
                  <p:par>
                    <p:cTn id="228" fill="hold">
                      <p:stCondLst>
                        <p:cond delay="indefinite"/>
                      </p:stCondLst>
                      <p:childTnLst>
                        <p:par>
                          <p:cTn id="229" fill="hold">
                            <p:stCondLst>
                              <p:cond delay="0"/>
                            </p:stCondLst>
                            <p:childTnLst>
                              <p:par>
                                <p:cTn id="230" presetID="10" presetClass="entr" presetSubtype="0" fill="hold" grpId="0" nodeType="clickEffect">
                                  <p:stCondLst>
                                    <p:cond delay="0"/>
                                  </p:stCondLst>
                                  <p:childTnLst>
                                    <p:set>
                                      <p:cBhvr>
                                        <p:cTn id="231" dur="1" fill="hold">
                                          <p:stCondLst>
                                            <p:cond delay="0"/>
                                          </p:stCondLst>
                                        </p:cTn>
                                        <p:tgtEl>
                                          <p:spTgt spid="35"/>
                                        </p:tgtEl>
                                        <p:attrNameLst>
                                          <p:attrName>style.visibility</p:attrName>
                                        </p:attrNameLst>
                                      </p:cBhvr>
                                      <p:to>
                                        <p:strVal val="visible"/>
                                      </p:to>
                                    </p:set>
                                    <p:animEffect transition="in" filter="fade">
                                      <p:cBhvr>
                                        <p:cTn id="232" dur="500"/>
                                        <p:tgtEl>
                                          <p:spTgt spid="35"/>
                                        </p:tgtEl>
                                      </p:cBhvr>
                                    </p:animEffect>
                                  </p:childTnLst>
                                </p:cTn>
                              </p:par>
                            </p:childTnLst>
                          </p:cTn>
                        </p:par>
                      </p:childTnLst>
                    </p:cTn>
                  </p:par>
                  <p:par>
                    <p:cTn id="233" fill="hold">
                      <p:stCondLst>
                        <p:cond delay="indefinite"/>
                      </p:stCondLst>
                      <p:childTnLst>
                        <p:par>
                          <p:cTn id="234" fill="hold">
                            <p:stCondLst>
                              <p:cond delay="0"/>
                            </p:stCondLst>
                            <p:childTnLst>
                              <p:par>
                                <p:cTn id="235" presetID="10" presetClass="exit" presetSubtype="0" fill="hold" grpId="1" nodeType="clickEffect">
                                  <p:stCondLst>
                                    <p:cond delay="0"/>
                                  </p:stCondLst>
                                  <p:childTnLst>
                                    <p:animEffect transition="out" filter="fade">
                                      <p:cBhvr>
                                        <p:cTn id="236" dur="500"/>
                                        <p:tgtEl>
                                          <p:spTgt spid="28"/>
                                        </p:tgtEl>
                                      </p:cBhvr>
                                    </p:animEffect>
                                    <p:set>
                                      <p:cBhvr>
                                        <p:cTn id="237" dur="1" fill="hold">
                                          <p:stCondLst>
                                            <p:cond delay="499"/>
                                          </p:stCondLst>
                                        </p:cTn>
                                        <p:tgtEl>
                                          <p:spTgt spid="28"/>
                                        </p:tgtEl>
                                        <p:attrNameLst>
                                          <p:attrName>style.visibility</p:attrName>
                                        </p:attrNameLst>
                                      </p:cBhvr>
                                      <p:to>
                                        <p:strVal val="hidden"/>
                                      </p:to>
                                    </p:set>
                                  </p:childTnLst>
                                </p:cTn>
                              </p:par>
                              <p:par>
                                <p:cTn id="238" presetID="10" presetClass="entr" presetSubtype="0" fill="hold" grpId="0" nodeType="withEffect">
                                  <p:stCondLst>
                                    <p:cond delay="0"/>
                                  </p:stCondLst>
                                  <p:childTnLst>
                                    <p:set>
                                      <p:cBhvr>
                                        <p:cTn id="239" dur="1" fill="hold">
                                          <p:stCondLst>
                                            <p:cond delay="0"/>
                                          </p:stCondLst>
                                        </p:cTn>
                                        <p:tgtEl>
                                          <p:spTgt spid="45"/>
                                        </p:tgtEl>
                                        <p:attrNameLst>
                                          <p:attrName>style.visibility</p:attrName>
                                        </p:attrNameLst>
                                      </p:cBhvr>
                                      <p:to>
                                        <p:strVal val="visible"/>
                                      </p:to>
                                    </p:set>
                                    <p:animEffect transition="in" filter="fade">
                                      <p:cBhvr>
                                        <p:cTn id="240" dur="500"/>
                                        <p:tgtEl>
                                          <p:spTgt spid="45"/>
                                        </p:tgtEl>
                                      </p:cBhvr>
                                    </p:animEffect>
                                  </p:childTnLst>
                                </p:cTn>
                              </p:par>
                            </p:childTnLst>
                          </p:cTn>
                        </p:par>
                      </p:childTnLst>
                    </p:cTn>
                  </p:par>
                  <p:par>
                    <p:cTn id="241" fill="hold">
                      <p:stCondLst>
                        <p:cond delay="indefinite"/>
                      </p:stCondLst>
                      <p:childTnLst>
                        <p:par>
                          <p:cTn id="242" fill="hold">
                            <p:stCondLst>
                              <p:cond delay="0"/>
                            </p:stCondLst>
                            <p:childTnLst>
                              <p:par>
                                <p:cTn id="243" presetID="10" presetClass="entr" presetSubtype="0" fill="hold" grpId="0" nodeType="clickEffect">
                                  <p:stCondLst>
                                    <p:cond delay="0"/>
                                  </p:stCondLst>
                                  <p:childTnLst>
                                    <p:set>
                                      <p:cBhvr>
                                        <p:cTn id="244" dur="1" fill="hold">
                                          <p:stCondLst>
                                            <p:cond delay="0"/>
                                          </p:stCondLst>
                                        </p:cTn>
                                        <p:tgtEl>
                                          <p:spTgt spid="29"/>
                                        </p:tgtEl>
                                        <p:attrNameLst>
                                          <p:attrName>style.visibility</p:attrName>
                                        </p:attrNameLst>
                                      </p:cBhvr>
                                      <p:to>
                                        <p:strVal val="visible"/>
                                      </p:to>
                                    </p:set>
                                    <p:animEffect transition="in" filter="fade">
                                      <p:cBhvr>
                                        <p:cTn id="245" dur="500"/>
                                        <p:tgtEl>
                                          <p:spTgt spid="29"/>
                                        </p:tgtEl>
                                      </p:cBhvr>
                                    </p:animEffect>
                                  </p:childTnLst>
                                </p:cTn>
                              </p:par>
                            </p:childTnLst>
                          </p:cTn>
                        </p:par>
                        <p:par>
                          <p:cTn id="246" fill="hold">
                            <p:stCondLst>
                              <p:cond delay="500"/>
                            </p:stCondLst>
                            <p:childTnLst>
                              <p:par>
                                <p:cTn id="247" presetID="10" presetClass="entr" presetSubtype="0" fill="hold" grpId="0" nodeType="afterEffect">
                                  <p:stCondLst>
                                    <p:cond delay="0"/>
                                  </p:stCondLst>
                                  <p:childTnLst>
                                    <p:set>
                                      <p:cBhvr>
                                        <p:cTn id="248" dur="1" fill="hold">
                                          <p:stCondLst>
                                            <p:cond delay="0"/>
                                          </p:stCondLst>
                                        </p:cTn>
                                        <p:tgtEl>
                                          <p:spTgt spid="11"/>
                                        </p:tgtEl>
                                        <p:attrNameLst>
                                          <p:attrName>style.visibility</p:attrName>
                                        </p:attrNameLst>
                                      </p:cBhvr>
                                      <p:to>
                                        <p:strVal val="visible"/>
                                      </p:to>
                                    </p:set>
                                    <p:animEffect transition="in" filter="fade">
                                      <p:cBhvr>
                                        <p:cTn id="249" dur="500"/>
                                        <p:tgtEl>
                                          <p:spTgt spid="11"/>
                                        </p:tgtEl>
                                      </p:cBhvr>
                                    </p:animEffect>
                                  </p:childTnLst>
                                </p:cTn>
                              </p:par>
                            </p:childTnLst>
                          </p:cTn>
                        </p:par>
                      </p:childTnLst>
                    </p:cTn>
                  </p:par>
                  <p:par>
                    <p:cTn id="250" fill="hold">
                      <p:stCondLst>
                        <p:cond delay="indefinite"/>
                      </p:stCondLst>
                      <p:childTnLst>
                        <p:par>
                          <p:cTn id="251" fill="hold">
                            <p:stCondLst>
                              <p:cond delay="0"/>
                            </p:stCondLst>
                            <p:childTnLst>
                              <p:par>
                                <p:cTn id="252" presetID="10" presetClass="entr" presetSubtype="0" fill="hold" grpId="0" nodeType="clickEffect">
                                  <p:stCondLst>
                                    <p:cond delay="0"/>
                                  </p:stCondLst>
                                  <p:childTnLst>
                                    <p:set>
                                      <p:cBhvr>
                                        <p:cTn id="253" dur="1" fill="hold">
                                          <p:stCondLst>
                                            <p:cond delay="0"/>
                                          </p:stCondLst>
                                        </p:cTn>
                                        <p:tgtEl>
                                          <p:spTgt spid="17"/>
                                        </p:tgtEl>
                                        <p:attrNameLst>
                                          <p:attrName>style.visibility</p:attrName>
                                        </p:attrNameLst>
                                      </p:cBhvr>
                                      <p:to>
                                        <p:strVal val="visible"/>
                                      </p:to>
                                    </p:set>
                                    <p:animEffect transition="in" filter="fade">
                                      <p:cBhvr>
                                        <p:cTn id="254" dur="500"/>
                                        <p:tgtEl>
                                          <p:spTgt spid="17"/>
                                        </p:tgtEl>
                                      </p:cBhvr>
                                    </p:animEffect>
                                  </p:childTnLst>
                                </p:cTn>
                              </p:par>
                            </p:childTnLst>
                          </p:cTn>
                        </p:par>
                      </p:childTnLst>
                    </p:cTn>
                  </p:par>
                  <p:par>
                    <p:cTn id="255" fill="hold">
                      <p:stCondLst>
                        <p:cond delay="indefinite"/>
                      </p:stCondLst>
                      <p:childTnLst>
                        <p:par>
                          <p:cTn id="256" fill="hold">
                            <p:stCondLst>
                              <p:cond delay="0"/>
                            </p:stCondLst>
                            <p:childTnLst>
                              <p:par>
                                <p:cTn id="257" presetID="10" presetClass="entr" presetSubtype="0" fill="hold" grpId="0" nodeType="clickEffect">
                                  <p:stCondLst>
                                    <p:cond delay="0"/>
                                  </p:stCondLst>
                                  <p:childTnLst>
                                    <p:set>
                                      <p:cBhvr>
                                        <p:cTn id="258" dur="1" fill="hold">
                                          <p:stCondLst>
                                            <p:cond delay="0"/>
                                          </p:stCondLst>
                                        </p:cTn>
                                        <p:tgtEl>
                                          <p:spTgt spid="34"/>
                                        </p:tgtEl>
                                        <p:attrNameLst>
                                          <p:attrName>style.visibility</p:attrName>
                                        </p:attrNameLst>
                                      </p:cBhvr>
                                      <p:to>
                                        <p:strVal val="visible"/>
                                      </p:to>
                                    </p:set>
                                    <p:animEffect transition="in" filter="fade">
                                      <p:cBhvr>
                                        <p:cTn id="259" dur="500"/>
                                        <p:tgtEl>
                                          <p:spTgt spid="34"/>
                                        </p:tgtEl>
                                      </p:cBhvr>
                                    </p:animEffect>
                                  </p:childTnLst>
                                </p:cTn>
                              </p:par>
                            </p:childTnLst>
                          </p:cTn>
                        </p:par>
                      </p:childTnLst>
                    </p:cTn>
                  </p:par>
                  <p:par>
                    <p:cTn id="260" fill="hold">
                      <p:stCondLst>
                        <p:cond delay="indefinite"/>
                      </p:stCondLst>
                      <p:childTnLst>
                        <p:par>
                          <p:cTn id="261" fill="hold">
                            <p:stCondLst>
                              <p:cond delay="0"/>
                            </p:stCondLst>
                            <p:childTnLst>
                              <p:par>
                                <p:cTn id="262" presetID="10" presetClass="entr" presetSubtype="0" fill="hold" grpId="0" nodeType="clickEffect">
                                  <p:stCondLst>
                                    <p:cond delay="0"/>
                                  </p:stCondLst>
                                  <p:childTnLst>
                                    <p:set>
                                      <p:cBhvr>
                                        <p:cTn id="263" dur="1" fill="hold">
                                          <p:stCondLst>
                                            <p:cond delay="0"/>
                                          </p:stCondLst>
                                        </p:cTn>
                                        <p:tgtEl>
                                          <p:spTgt spid="7176"/>
                                        </p:tgtEl>
                                        <p:attrNameLst>
                                          <p:attrName>style.visibility</p:attrName>
                                        </p:attrNameLst>
                                      </p:cBhvr>
                                      <p:to>
                                        <p:strVal val="visible"/>
                                      </p:to>
                                    </p:set>
                                    <p:animEffect transition="in" filter="fade">
                                      <p:cBhvr>
                                        <p:cTn id="264" dur="500"/>
                                        <p:tgtEl>
                                          <p:spTgt spid="7176"/>
                                        </p:tgtEl>
                                      </p:cBhvr>
                                    </p:animEffect>
                                  </p:childTnLst>
                                </p:cTn>
                              </p:par>
                              <p:par>
                                <p:cTn id="265" presetID="10" presetClass="entr" presetSubtype="0" fill="hold" nodeType="withEffect">
                                  <p:stCondLst>
                                    <p:cond delay="0"/>
                                  </p:stCondLst>
                                  <p:childTnLst>
                                    <p:set>
                                      <p:cBhvr>
                                        <p:cTn id="266" dur="1" fill="hold">
                                          <p:stCondLst>
                                            <p:cond delay="0"/>
                                          </p:stCondLst>
                                        </p:cTn>
                                        <p:tgtEl>
                                          <p:spTgt spid="7178"/>
                                        </p:tgtEl>
                                        <p:attrNameLst>
                                          <p:attrName>style.visibility</p:attrName>
                                        </p:attrNameLst>
                                      </p:cBhvr>
                                      <p:to>
                                        <p:strVal val="visible"/>
                                      </p:to>
                                    </p:set>
                                    <p:animEffect transition="in" filter="fade">
                                      <p:cBhvr>
                                        <p:cTn id="267" dur="500"/>
                                        <p:tgtEl>
                                          <p:spTgt spid="7178"/>
                                        </p:tgtEl>
                                      </p:cBhvr>
                                    </p:animEffect>
                                  </p:childTnLst>
                                </p:cTn>
                              </p:par>
                              <p:par>
                                <p:cTn id="268" presetID="10" presetClass="entr" presetSubtype="0" fill="hold" nodeType="withEffect">
                                  <p:stCondLst>
                                    <p:cond delay="0"/>
                                  </p:stCondLst>
                                  <p:childTnLst>
                                    <p:set>
                                      <p:cBhvr>
                                        <p:cTn id="269" dur="1" fill="hold">
                                          <p:stCondLst>
                                            <p:cond delay="0"/>
                                          </p:stCondLst>
                                        </p:cTn>
                                        <p:tgtEl>
                                          <p:spTgt spid="70"/>
                                        </p:tgtEl>
                                        <p:attrNameLst>
                                          <p:attrName>style.visibility</p:attrName>
                                        </p:attrNameLst>
                                      </p:cBhvr>
                                      <p:to>
                                        <p:strVal val="visible"/>
                                      </p:to>
                                    </p:set>
                                    <p:animEffect transition="in" filter="fade">
                                      <p:cBhvr>
                                        <p:cTn id="270" dur="500"/>
                                        <p:tgtEl>
                                          <p:spTgt spid="70"/>
                                        </p:tgtEl>
                                      </p:cBhvr>
                                    </p:animEffect>
                                  </p:childTnLst>
                                </p:cTn>
                              </p:par>
                            </p:childTnLst>
                          </p:cTn>
                        </p:par>
                      </p:childTnLst>
                    </p:cTn>
                  </p:par>
                  <p:par>
                    <p:cTn id="271" fill="hold">
                      <p:stCondLst>
                        <p:cond delay="indefinite"/>
                      </p:stCondLst>
                      <p:childTnLst>
                        <p:par>
                          <p:cTn id="272" fill="hold">
                            <p:stCondLst>
                              <p:cond delay="0"/>
                            </p:stCondLst>
                            <p:childTnLst>
                              <p:par>
                                <p:cTn id="273" presetID="10" presetClass="entr" presetSubtype="0" fill="hold" grpId="0" nodeType="clickEffect">
                                  <p:stCondLst>
                                    <p:cond delay="0"/>
                                  </p:stCondLst>
                                  <p:childTnLst>
                                    <p:set>
                                      <p:cBhvr>
                                        <p:cTn id="274" dur="1" fill="hold">
                                          <p:stCondLst>
                                            <p:cond delay="0"/>
                                          </p:stCondLst>
                                        </p:cTn>
                                        <p:tgtEl>
                                          <p:spTgt spid="75"/>
                                        </p:tgtEl>
                                        <p:attrNameLst>
                                          <p:attrName>style.visibility</p:attrName>
                                        </p:attrNameLst>
                                      </p:cBhvr>
                                      <p:to>
                                        <p:strVal val="visible"/>
                                      </p:to>
                                    </p:set>
                                    <p:animEffect transition="in" filter="fade">
                                      <p:cBhvr>
                                        <p:cTn id="275" dur="500"/>
                                        <p:tgtEl>
                                          <p:spTgt spid="75"/>
                                        </p:tgtEl>
                                      </p:cBhvr>
                                    </p:animEffect>
                                  </p:childTnLst>
                                </p:cTn>
                              </p:par>
                            </p:childTnLst>
                          </p:cTn>
                        </p:par>
                      </p:childTnLst>
                    </p:cTn>
                  </p:par>
                  <p:par>
                    <p:cTn id="276" fill="hold">
                      <p:stCondLst>
                        <p:cond delay="indefinite"/>
                      </p:stCondLst>
                      <p:childTnLst>
                        <p:par>
                          <p:cTn id="277" fill="hold">
                            <p:stCondLst>
                              <p:cond delay="0"/>
                            </p:stCondLst>
                            <p:childTnLst>
                              <p:par>
                                <p:cTn id="278" presetID="10" presetClass="entr" presetSubtype="0" fill="hold" grpId="0" nodeType="clickEffect">
                                  <p:stCondLst>
                                    <p:cond delay="0"/>
                                  </p:stCondLst>
                                  <p:childTnLst>
                                    <p:set>
                                      <p:cBhvr>
                                        <p:cTn id="279" dur="1" fill="hold">
                                          <p:stCondLst>
                                            <p:cond delay="0"/>
                                          </p:stCondLst>
                                        </p:cTn>
                                        <p:tgtEl>
                                          <p:spTgt spid="76"/>
                                        </p:tgtEl>
                                        <p:attrNameLst>
                                          <p:attrName>style.visibility</p:attrName>
                                        </p:attrNameLst>
                                      </p:cBhvr>
                                      <p:to>
                                        <p:strVal val="visible"/>
                                      </p:to>
                                    </p:set>
                                    <p:animEffect transition="in" filter="fade">
                                      <p:cBhvr>
                                        <p:cTn id="280" dur="500"/>
                                        <p:tgtEl>
                                          <p:spTgt spid="76"/>
                                        </p:tgtEl>
                                      </p:cBhvr>
                                    </p:animEffect>
                                  </p:childTnLst>
                                </p:cTn>
                              </p:par>
                            </p:childTnLst>
                          </p:cTn>
                        </p:par>
                      </p:childTnLst>
                    </p:cTn>
                  </p:par>
                  <p:par>
                    <p:cTn id="281" fill="hold">
                      <p:stCondLst>
                        <p:cond delay="indefinite"/>
                      </p:stCondLst>
                      <p:childTnLst>
                        <p:par>
                          <p:cTn id="282" fill="hold">
                            <p:stCondLst>
                              <p:cond delay="0"/>
                            </p:stCondLst>
                            <p:childTnLst>
                              <p:par>
                                <p:cTn id="283" presetID="10" presetClass="entr" presetSubtype="0" fill="hold" grpId="0" nodeType="clickEffect">
                                  <p:stCondLst>
                                    <p:cond delay="0"/>
                                  </p:stCondLst>
                                  <p:childTnLst>
                                    <p:set>
                                      <p:cBhvr>
                                        <p:cTn id="284" dur="1" fill="hold">
                                          <p:stCondLst>
                                            <p:cond delay="0"/>
                                          </p:stCondLst>
                                        </p:cTn>
                                        <p:tgtEl>
                                          <p:spTgt spid="77"/>
                                        </p:tgtEl>
                                        <p:attrNameLst>
                                          <p:attrName>style.visibility</p:attrName>
                                        </p:attrNameLst>
                                      </p:cBhvr>
                                      <p:to>
                                        <p:strVal val="visible"/>
                                      </p:to>
                                    </p:set>
                                    <p:animEffect transition="in" filter="fade">
                                      <p:cBhvr>
                                        <p:cTn id="285" dur="500"/>
                                        <p:tgtEl>
                                          <p:spTgt spid="77"/>
                                        </p:tgtEl>
                                      </p:cBhvr>
                                    </p:animEffect>
                                  </p:childTnLst>
                                </p:cTn>
                              </p:par>
                            </p:childTnLst>
                          </p:cTn>
                        </p:par>
                      </p:childTnLst>
                    </p:cTn>
                  </p:par>
                  <p:par>
                    <p:cTn id="286" fill="hold">
                      <p:stCondLst>
                        <p:cond delay="indefinite"/>
                      </p:stCondLst>
                      <p:childTnLst>
                        <p:par>
                          <p:cTn id="287" fill="hold">
                            <p:stCondLst>
                              <p:cond delay="0"/>
                            </p:stCondLst>
                            <p:childTnLst>
                              <p:par>
                                <p:cTn id="288" presetID="10" presetClass="entr" presetSubtype="0" fill="hold" grpId="0" nodeType="clickEffect">
                                  <p:stCondLst>
                                    <p:cond delay="0"/>
                                  </p:stCondLst>
                                  <p:childTnLst>
                                    <p:set>
                                      <p:cBhvr>
                                        <p:cTn id="289" dur="1" fill="hold">
                                          <p:stCondLst>
                                            <p:cond delay="0"/>
                                          </p:stCondLst>
                                        </p:cTn>
                                        <p:tgtEl>
                                          <p:spTgt spid="78"/>
                                        </p:tgtEl>
                                        <p:attrNameLst>
                                          <p:attrName>style.visibility</p:attrName>
                                        </p:attrNameLst>
                                      </p:cBhvr>
                                      <p:to>
                                        <p:strVal val="visible"/>
                                      </p:to>
                                    </p:set>
                                    <p:animEffect transition="in" filter="fade">
                                      <p:cBhvr>
                                        <p:cTn id="290"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3" grpId="0" animBg="1"/>
      <p:bldP spid="23" grpId="1" animBg="1"/>
      <p:bldP spid="25" grpId="0" animBg="1"/>
      <p:bldP spid="26" grpId="0" animBg="1"/>
      <p:bldP spid="26" grpId="1" animBg="1"/>
      <p:bldP spid="27" grpId="0" animBg="1"/>
      <p:bldP spid="27" grpId="1" animBg="1"/>
      <p:bldP spid="28" grpId="0" animBg="1"/>
      <p:bldP spid="28" grpId="1" animBg="1"/>
      <p:bldP spid="29" grpId="0" animBg="1"/>
      <p:bldP spid="11" grpId="0"/>
      <p:bldP spid="32" grpId="0"/>
      <p:bldP spid="33" grpId="0"/>
      <p:bldP spid="17" grpId="0"/>
      <p:bldP spid="34" grpId="0"/>
      <p:bldP spid="35" grpId="0"/>
      <p:bldP spid="36" grpId="0"/>
      <p:bldP spid="37" grpId="0"/>
      <p:bldP spid="38" grpId="0" build="allAtOnce"/>
      <p:bldP spid="22" grpId="0" animBg="1"/>
      <p:bldP spid="7168" grpId="0"/>
      <p:bldP spid="43" grpId="0"/>
      <p:bldP spid="44" grpId="0"/>
      <p:bldP spid="45" grpId="0"/>
      <p:bldP spid="46" grpId="0"/>
      <p:bldP spid="47" grpId="0"/>
      <p:bldP spid="48" grpId="0"/>
      <p:bldP spid="51" grpId="0" build="allAtOnce"/>
      <p:bldP spid="49" grpId="0" animBg="1"/>
      <p:bldP spid="50" grpId="0" animBg="1"/>
      <p:bldP spid="7169" grpId="0" animBg="1"/>
      <p:bldP spid="7169" grpId="1" animBg="1"/>
      <p:bldP spid="53" grpId="0" animBg="1"/>
      <p:bldP spid="53" grpId="1" animBg="1"/>
      <p:bldP spid="54" grpId="0" animBg="1"/>
      <p:bldP spid="54" grpId="1" animBg="1"/>
      <p:bldP spid="55" grpId="0" animBg="1"/>
      <p:bldP spid="55" grpId="1" animBg="1"/>
      <p:bldP spid="7172" grpId="0"/>
      <p:bldP spid="7175" grpId="0" animBg="1"/>
      <p:bldP spid="7176" grpId="0" animBg="1"/>
      <p:bldP spid="75" grpId="0" animBg="1"/>
      <p:bldP spid="76" grpId="0" animBg="1"/>
      <p:bldP spid="77" grpId="0" animBg="1"/>
      <p:bldP spid="7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A69C8A2-EE86-4FAE-94EE-CA808573D72A}"/>
              </a:ext>
            </a:extLst>
          </p:cNvPr>
          <p:cNvSpPr>
            <a:spLocks noGrp="1"/>
          </p:cNvSpPr>
          <p:nvPr>
            <p:ph type="title"/>
          </p:nvPr>
        </p:nvSpPr>
        <p:spPr>
          <a:xfrm>
            <a:off x="152400" y="439738"/>
            <a:ext cx="8839200" cy="703262"/>
          </a:xfrm>
        </p:spPr>
        <p:txBody>
          <a:bodyPr/>
          <a:lstStyle/>
          <a:p>
            <a:r>
              <a:rPr lang="en-US" altLang="en-US" dirty="0"/>
              <a:t>The code for part A!</a:t>
            </a:r>
          </a:p>
        </p:txBody>
      </p:sp>
      <p:sp>
        <p:nvSpPr>
          <p:cNvPr id="192515" name="Rectangle 3">
            <a:extLst>
              <a:ext uri="{FF2B5EF4-FFF2-40B4-BE49-F238E27FC236}">
                <a16:creationId xmlns:a16="http://schemas.microsoft.com/office/drawing/2014/main" id="{E6359DCC-E11D-4829-A4FE-58CB91DB929B}"/>
              </a:ext>
            </a:extLst>
          </p:cNvPr>
          <p:cNvSpPr>
            <a:spLocks noGrp="1"/>
          </p:cNvSpPr>
          <p:nvPr>
            <p:ph type="body" idx="1"/>
          </p:nvPr>
        </p:nvSpPr>
        <p:spPr>
          <a:xfrm>
            <a:off x="381000" y="1295400"/>
            <a:ext cx="8001000" cy="5181600"/>
          </a:xfrm>
        </p:spPr>
        <p:txBody>
          <a:bodyPr/>
          <a:lstStyle/>
          <a:p>
            <a:pPr marL="0" indent="0">
              <a:buFont typeface="Wingdings 2" panose="05020102010507070707" pitchFamily="18" charset="2"/>
              <a:buNone/>
            </a:pPr>
            <a:r>
              <a:rPr lang="en-US" altLang="en-US" sz="1400" dirty="0"/>
              <a:t>Don’t forget we need to create the </a:t>
            </a:r>
            <a:r>
              <a:rPr lang="en-US" altLang="en-US" sz="1400" dirty="0" err="1"/>
              <a:t>possibleNames</a:t>
            </a:r>
            <a:r>
              <a:rPr lang="en-US" altLang="en-US" sz="1400" dirty="0"/>
              <a:t> list.</a:t>
            </a:r>
          </a:p>
          <a:p>
            <a:r>
              <a:rPr lang="en-US" altLang="en-US" sz="1400" dirty="0"/>
              <a:t>The reference was created in the field declaration…</a:t>
            </a:r>
          </a:p>
          <a:p>
            <a:r>
              <a:rPr lang="en-US" altLang="en-US" sz="1400" dirty="0"/>
              <a:t>We need to do the “new” here…</a:t>
            </a:r>
          </a:p>
          <a:p>
            <a:pPr marL="0" indent="0">
              <a:buNone/>
            </a:pPr>
            <a:endParaRPr lang="en-US" altLang="en-US" sz="1400" dirty="0"/>
          </a:p>
          <a:p>
            <a:pPr marL="0" indent="0">
              <a:buFont typeface="Wingdings 2" panose="05020102010507070707" pitchFamily="18" charset="2"/>
              <a:buNone/>
            </a:pPr>
            <a:r>
              <a:rPr lang="en-US" altLang="en-US" sz="1400" dirty="0">
                <a:solidFill>
                  <a:srgbClr val="0070C0"/>
                </a:solidFill>
              </a:rPr>
              <a:t>public </a:t>
            </a:r>
            <a:r>
              <a:rPr lang="en-US" altLang="en-US" sz="1400" dirty="0" err="1">
                <a:solidFill>
                  <a:srgbClr val="0070C0"/>
                </a:solidFill>
              </a:rPr>
              <a:t>UserName</a:t>
            </a:r>
            <a:r>
              <a:rPr lang="en-US" altLang="en-US" sz="1400" dirty="0">
                <a:solidFill>
                  <a:srgbClr val="0070C0"/>
                </a:solidFill>
              </a:rPr>
              <a:t>(String </a:t>
            </a:r>
            <a:r>
              <a:rPr lang="en-US" altLang="en-US" sz="1400" dirty="0" err="1">
                <a:solidFill>
                  <a:srgbClr val="0070C0"/>
                </a:solidFill>
              </a:rPr>
              <a:t>firstName</a:t>
            </a:r>
            <a:r>
              <a:rPr lang="en-US" altLang="en-US" sz="1400" dirty="0">
                <a:solidFill>
                  <a:srgbClr val="0070C0"/>
                </a:solidFill>
              </a:rPr>
              <a:t>, String </a:t>
            </a:r>
            <a:r>
              <a:rPr lang="en-US" altLang="en-US" sz="1400" dirty="0" err="1">
                <a:solidFill>
                  <a:srgbClr val="0070C0"/>
                </a:solidFill>
              </a:rPr>
              <a:t>lastName</a:t>
            </a:r>
            <a:r>
              <a:rPr lang="en-US" altLang="en-US" sz="1400" dirty="0">
                <a:solidFill>
                  <a:srgbClr val="0070C0"/>
                </a:solidFill>
              </a:rPr>
              <a:t>) {</a:t>
            </a:r>
          </a:p>
          <a:p>
            <a:pPr marL="0" indent="0">
              <a:lnSpc>
                <a:spcPct val="150000"/>
              </a:lnSpc>
              <a:buFont typeface="Wingdings 2" panose="05020102010507070707" pitchFamily="18" charset="2"/>
              <a:buNone/>
            </a:pPr>
            <a:r>
              <a:rPr lang="en-US" altLang="en-US" sz="1400" dirty="0">
                <a:solidFill>
                  <a:srgbClr val="0070C0"/>
                </a:solidFill>
              </a:rPr>
              <a:t>	</a:t>
            </a:r>
            <a:r>
              <a:rPr lang="en-US" altLang="en-US" sz="1400" dirty="0" err="1">
                <a:solidFill>
                  <a:srgbClr val="0070C0"/>
                </a:solidFill>
              </a:rPr>
              <a:t>possibleNames</a:t>
            </a:r>
            <a:r>
              <a:rPr lang="en-US" altLang="en-US" sz="1400" dirty="0">
                <a:solidFill>
                  <a:srgbClr val="0070C0"/>
                </a:solidFill>
              </a:rPr>
              <a:t> = new </a:t>
            </a:r>
            <a:r>
              <a:rPr lang="en-US" altLang="en-US" sz="1400" dirty="0" err="1">
                <a:solidFill>
                  <a:srgbClr val="0070C0"/>
                </a:solidFill>
              </a:rPr>
              <a:t>ArrayList</a:t>
            </a:r>
            <a:r>
              <a:rPr lang="en-US" altLang="en-US" sz="1400" dirty="0">
                <a:solidFill>
                  <a:srgbClr val="0070C0"/>
                </a:solidFill>
              </a:rPr>
              <a:t>&lt;String&gt;();</a:t>
            </a:r>
          </a:p>
          <a:p>
            <a:pPr marL="0" indent="0">
              <a:lnSpc>
                <a:spcPct val="150000"/>
              </a:lnSpc>
              <a:buFont typeface="Wingdings 2" panose="05020102010507070707" pitchFamily="18" charset="2"/>
              <a:buNone/>
            </a:pPr>
            <a:r>
              <a:rPr lang="en-US" altLang="en-US" sz="1400" dirty="0">
                <a:solidFill>
                  <a:srgbClr val="0070C0"/>
                </a:solidFill>
              </a:rPr>
              <a:t>	for ( int </a:t>
            </a:r>
            <a:r>
              <a:rPr lang="en-US" altLang="en-US" sz="1400" dirty="0" err="1">
                <a:solidFill>
                  <a:srgbClr val="0070C0"/>
                </a:solidFill>
              </a:rPr>
              <a:t>i</a:t>
            </a:r>
            <a:r>
              <a:rPr lang="en-US" altLang="en-US" sz="1400" dirty="0">
                <a:solidFill>
                  <a:srgbClr val="0070C0"/>
                </a:solidFill>
              </a:rPr>
              <a:t> = 1 ; </a:t>
            </a:r>
            <a:r>
              <a:rPr lang="en-US" altLang="en-US" sz="1400" dirty="0" err="1">
                <a:solidFill>
                  <a:srgbClr val="0070C0"/>
                </a:solidFill>
              </a:rPr>
              <a:t>i</a:t>
            </a:r>
            <a:r>
              <a:rPr lang="en-US" altLang="en-US" sz="1400" dirty="0">
                <a:solidFill>
                  <a:srgbClr val="0070C0"/>
                </a:solidFill>
              </a:rPr>
              <a:t> &lt;= </a:t>
            </a:r>
            <a:r>
              <a:rPr lang="en-US" altLang="en-US" sz="1400" dirty="0" err="1">
                <a:solidFill>
                  <a:srgbClr val="0070C0"/>
                </a:solidFill>
              </a:rPr>
              <a:t>firstName.length</a:t>
            </a:r>
            <a:r>
              <a:rPr lang="en-US" altLang="en-US" sz="1400" dirty="0">
                <a:solidFill>
                  <a:srgbClr val="0070C0"/>
                </a:solidFill>
              </a:rPr>
              <a:t> ; </a:t>
            </a:r>
            <a:r>
              <a:rPr lang="en-US" altLang="en-US" sz="1400" dirty="0" err="1">
                <a:solidFill>
                  <a:srgbClr val="0070C0"/>
                </a:solidFill>
              </a:rPr>
              <a:t>i</a:t>
            </a:r>
            <a:r>
              <a:rPr lang="en-US" altLang="en-US" sz="1400" dirty="0">
                <a:solidFill>
                  <a:srgbClr val="0070C0"/>
                </a:solidFill>
              </a:rPr>
              <a:t>++ ) {</a:t>
            </a:r>
          </a:p>
          <a:p>
            <a:pPr marL="0" indent="0">
              <a:lnSpc>
                <a:spcPct val="150000"/>
              </a:lnSpc>
              <a:buFont typeface="Wingdings 2" panose="05020102010507070707" pitchFamily="18" charset="2"/>
              <a:buNone/>
            </a:pPr>
            <a:r>
              <a:rPr lang="en-US" altLang="en-US" sz="1400" dirty="0">
                <a:solidFill>
                  <a:srgbClr val="0070C0"/>
                </a:solidFill>
              </a:rPr>
              <a:t>		</a:t>
            </a:r>
            <a:r>
              <a:rPr lang="en-US" altLang="en-US" sz="1400" dirty="0" err="1">
                <a:solidFill>
                  <a:srgbClr val="0070C0"/>
                </a:solidFill>
              </a:rPr>
              <a:t>possibleNames.add</a:t>
            </a:r>
            <a:r>
              <a:rPr lang="en-US" altLang="en-US" sz="1400" dirty="0">
                <a:solidFill>
                  <a:srgbClr val="0070C0"/>
                </a:solidFill>
              </a:rPr>
              <a:t>(</a:t>
            </a:r>
            <a:r>
              <a:rPr lang="en-US" altLang="en-US" sz="1400" dirty="0" err="1">
                <a:solidFill>
                  <a:srgbClr val="0070C0"/>
                </a:solidFill>
              </a:rPr>
              <a:t>lastName</a:t>
            </a:r>
            <a:r>
              <a:rPr lang="en-US" altLang="en-US" sz="1400" dirty="0">
                <a:solidFill>
                  <a:srgbClr val="0070C0"/>
                </a:solidFill>
              </a:rPr>
              <a:t> + </a:t>
            </a:r>
            <a:r>
              <a:rPr lang="en-US" altLang="en-US" sz="1400" dirty="0" err="1">
                <a:solidFill>
                  <a:srgbClr val="0070C0"/>
                </a:solidFill>
              </a:rPr>
              <a:t>firstName.substring</a:t>
            </a:r>
            <a:r>
              <a:rPr lang="en-US" altLang="en-US" sz="1400" dirty="0">
                <a:solidFill>
                  <a:srgbClr val="0070C0"/>
                </a:solidFill>
              </a:rPr>
              <a:t>(0, </a:t>
            </a:r>
            <a:r>
              <a:rPr lang="en-US" altLang="en-US" sz="1400" dirty="0" err="1">
                <a:solidFill>
                  <a:srgbClr val="0070C0"/>
                </a:solidFill>
              </a:rPr>
              <a:t>i</a:t>
            </a:r>
            <a:r>
              <a:rPr lang="en-US" altLang="en-US" sz="1400" dirty="0">
                <a:solidFill>
                  <a:srgbClr val="0070C0"/>
                </a:solidFill>
              </a:rPr>
              <a:t>);</a:t>
            </a:r>
          </a:p>
          <a:p>
            <a:pPr marL="0" indent="0">
              <a:lnSpc>
                <a:spcPct val="150000"/>
              </a:lnSpc>
              <a:buFont typeface="Wingdings 2" panose="05020102010507070707" pitchFamily="18" charset="2"/>
              <a:buNone/>
            </a:pPr>
            <a:r>
              <a:rPr lang="en-US" altLang="en-US" sz="1400" dirty="0">
                <a:solidFill>
                  <a:srgbClr val="0070C0"/>
                </a:solidFill>
              </a:rPr>
              <a:t>	}</a:t>
            </a:r>
          </a:p>
          <a:p>
            <a:pPr marL="0" indent="0">
              <a:lnSpc>
                <a:spcPct val="150000"/>
              </a:lnSpc>
              <a:buFont typeface="Wingdings 2" panose="05020102010507070707" pitchFamily="18" charset="2"/>
              <a:buNone/>
            </a:pPr>
            <a:r>
              <a:rPr lang="en-US" altLang="en-US" sz="1400" dirty="0">
                <a:solidFill>
                  <a:srgbClr val="0070C0"/>
                </a:solidFill>
              </a:rPr>
              <a:t>}</a:t>
            </a:r>
          </a:p>
          <a:p>
            <a:pPr marL="0" indent="0">
              <a:lnSpc>
                <a:spcPct val="150000"/>
              </a:lnSpc>
              <a:buFont typeface="Wingdings 2" panose="05020102010507070707" pitchFamily="18" charset="2"/>
              <a:buNone/>
            </a:pPr>
            <a:r>
              <a:rPr lang="en-US" altLang="en-US" sz="1400" b="1" dirty="0"/>
              <a:t>A couple quick points:</a:t>
            </a:r>
          </a:p>
          <a:p>
            <a:pPr>
              <a:lnSpc>
                <a:spcPct val="150000"/>
              </a:lnSpc>
            </a:pPr>
            <a:r>
              <a:rPr lang="en-US" altLang="en-US" sz="1400" dirty="0"/>
              <a:t>Careful reading of the given info (structure of the class, comments) is essential</a:t>
            </a:r>
          </a:p>
          <a:p>
            <a:pPr>
              <a:lnSpc>
                <a:spcPct val="150000"/>
              </a:lnSpc>
            </a:pPr>
            <a:r>
              <a:rPr lang="en-US" altLang="en-US" sz="1400" dirty="0"/>
              <a:t>The examples, class structure and comments are the roadmap for the problem</a:t>
            </a:r>
          </a:p>
          <a:p>
            <a:pPr>
              <a:lnSpc>
                <a:spcPct val="150000"/>
              </a:lnSpc>
            </a:pPr>
            <a:r>
              <a:rPr lang="en-US" altLang="en-US" sz="1400" dirty="0"/>
              <a:t>This code immediately and easily followed from our algorithm (prior slide)</a:t>
            </a:r>
          </a:p>
          <a:p>
            <a:pPr>
              <a:lnSpc>
                <a:spcPct val="150000"/>
              </a:lnSpc>
            </a:pPr>
            <a:r>
              <a:rPr lang="en-US" altLang="en-US" sz="1400" dirty="0"/>
              <a:t>Think it through first!  Remember your computational thinking skills!</a:t>
            </a:r>
          </a:p>
          <a:p>
            <a:pPr>
              <a:lnSpc>
                <a:spcPct val="150000"/>
              </a:lnSpc>
            </a:pPr>
            <a:r>
              <a:rPr lang="en-US" altLang="en-US" sz="1400" dirty="0"/>
              <a:t>This is really simple code … only 4 lines of code!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2515">
                                            <p:txEl>
                                              <p:pRg st="4" end="4"/>
                                            </p:txEl>
                                          </p:spTgt>
                                        </p:tgtEl>
                                        <p:attrNameLst>
                                          <p:attrName>style.visibility</p:attrName>
                                        </p:attrNameLst>
                                      </p:cBhvr>
                                      <p:to>
                                        <p:strVal val="visible"/>
                                      </p:to>
                                    </p:set>
                                    <p:animEffect transition="in" filter="fade">
                                      <p:cBhvr>
                                        <p:cTn id="7" dur="500"/>
                                        <p:tgtEl>
                                          <p:spTgt spid="19251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2515">
                                            <p:txEl>
                                              <p:pRg st="0" end="0"/>
                                            </p:txEl>
                                          </p:spTgt>
                                        </p:tgtEl>
                                        <p:attrNameLst>
                                          <p:attrName>style.visibility</p:attrName>
                                        </p:attrNameLst>
                                      </p:cBhvr>
                                      <p:to>
                                        <p:strVal val="visible"/>
                                      </p:to>
                                    </p:set>
                                    <p:animEffect transition="in" filter="fade">
                                      <p:cBhvr>
                                        <p:cTn id="12" dur="500"/>
                                        <p:tgtEl>
                                          <p:spTgt spid="1925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2515">
                                            <p:txEl>
                                              <p:pRg st="1" end="1"/>
                                            </p:txEl>
                                          </p:spTgt>
                                        </p:tgtEl>
                                        <p:attrNameLst>
                                          <p:attrName>style.visibility</p:attrName>
                                        </p:attrNameLst>
                                      </p:cBhvr>
                                      <p:to>
                                        <p:strVal val="visible"/>
                                      </p:to>
                                    </p:set>
                                    <p:animEffect transition="in" filter="fade">
                                      <p:cBhvr>
                                        <p:cTn id="17" dur="500"/>
                                        <p:tgtEl>
                                          <p:spTgt spid="1925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2515">
                                            <p:txEl>
                                              <p:pRg st="2" end="2"/>
                                            </p:txEl>
                                          </p:spTgt>
                                        </p:tgtEl>
                                        <p:attrNameLst>
                                          <p:attrName>style.visibility</p:attrName>
                                        </p:attrNameLst>
                                      </p:cBhvr>
                                      <p:to>
                                        <p:strVal val="visible"/>
                                      </p:to>
                                    </p:set>
                                    <p:animEffect transition="in" filter="fade">
                                      <p:cBhvr>
                                        <p:cTn id="22" dur="500"/>
                                        <p:tgtEl>
                                          <p:spTgt spid="1925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2515">
                                            <p:txEl>
                                              <p:pRg st="5" end="5"/>
                                            </p:txEl>
                                          </p:spTgt>
                                        </p:tgtEl>
                                        <p:attrNameLst>
                                          <p:attrName>style.visibility</p:attrName>
                                        </p:attrNameLst>
                                      </p:cBhvr>
                                      <p:to>
                                        <p:strVal val="visible"/>
                                      </p:to>
                                    </p:set>
                                    <p:animEffect transition="in" filter="fade">
                                      <p:cBhvr>
                                        <p:cTn id="27" dur="500"/>
                                        <p:tgtEl>
                                          <p:spTgt spid="19251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2515">
                                            <p:txEl>
                                              <p:pRg st="6" end="6"/>
                                            </p:txEl>
                                          </p:spTgt>
                                        </p:tgtEl>
                                        <p:attrNameLst>
                                          <p:attrName>style.visibility</p:attrName>
                                        </p:attrNameLst>
                                      </p:cBhvr>
                                      <p:to>
                                        <p:strVal val="visible"/>
                                      </p:to>
                                    </p:set>
                                    <p:animEffect transition="in" filter="fade">
                                      <p:cBhvr>
                                        <p:cTn id="32" dur="500"/>
                                        <p:tgtEl>
                                          <p:spTgt spid="19251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2515">
                                            <p:txEl>
                                              <p:pRg st="7" end="7"/>
                                            </p:txEl>
                                          </p:spTgt>
                                        </p:tgtEl>
                                        <p:attrNameLst>
                                          <p:attrName>style.visibility</p:attrName>
                                        </p:attrNameLst>
                                      </p:cBhvr>
                                      <p:to>
                                        <p:strVal val="visible"/>
                                      </p:to>
                                    </p:set>
                                    <p:animEffect transition="in" filter="fade">
                                      <p:cBhvr>
                                        <p:cTn id="37" dur="500"/>
                                        <p:tgtEl>
                                          <p:spTgt spid="19251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92515">
                                            <p:txEl>
                                              <p:pRg st="8" end="8"/>
                                            </p:txEl>
                                          </p:spTgt>
                                        </p:tgtEl>
                                        <p:attrNameLst>
                                          <p:attrName>style.visibility</p:attrName>
                                        </p:attrNameLst>
                                      </p:cBhvr>
                                      <p:to>
                                        <p:strVal val="visible"/>
                                      </p:to>
                                    </p:set>
                                    <p:animEffect transition="in" filter="fade">
                                      <p:cBhvr>
                                        <p:cTn id="42" dur="500"/>
                                        <p:tgtEl>
                                          <p:spTgt spid="19251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92515">
                                            <p:txEl>
                                              <p:pRg st="9" end="9"/>
                                            </p:txEl>
                                          </p:spTgt>
                                        </p:tgtEl>
                                        <p:attrNameLst>
                                          <p:attrName>style.visibility</p:attrName>
                                        </p:attrNameLst>
                                      </p:cBhvr>
                                      <p:to>
                                        <p:strVal val="visible"/>
                                      </p:to>
                                    </p:set>
                                    <p:animEffect transition="in" filter="fade">
                                      <p:cBhvr>
                                        <p:cTn id="47" dur="500"/>
                                        <p:tgtEl>
                                          <p:spTgt spid="19251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92515">
                                            <p:txEl>
                                              <p:pRg st="10" end="10"/>
                                            </p:txEl>
                                          </p:spTgt>
                                        </p:tgtEl>
                                        <p:attrNameLst>
                                          <p:attrName>style.visibility</p:attrName>
                                        </p:attrNameLst>
                                      </p:cBhvr>
                                      <p:to>
                                        <p:strVal val="visible"/>
                                      </p:to>
                                    </p:set>
                                    <p:animEffect transition="in" filter="fade">
                                      <p:cBhvr>
                                        <p:cTn id="52" dur="500"/>
                                        <p:tgtEl>
                                          <p:spTgt spid="19251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92515">
                                            <p:txEl>
                                              <p:pRg st="11" end="11"/>
                                            </p:txEl>
                                          </p:spTgt>
                                        </p:tgtEl>
                                        <p:attrNameLst>
                                          <p:attrName>style.visibility</p:attrName>
                                        </p:attrNameLst>
                                      </p:cBhvr>
                                      <p:to>
                                        <p:strVal val="visible"/>
                                      </p:to>
                                    </p:set>
                                    <p:animEffect transition="in" filter="fade">
                                      <p:cBhvr>
                                        <p:cTn id="57" dur="500"/>
                                        <p:tgtEl>
                                          <p:spTgt spid="192515">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92515">
                                            <p:txEl>
                                              <p:pRg st="12" end="12"/>
                                            </p:txEl>
                                          </p:spTgt>
                                        </p:tgtEl>
                                        <p:attrNameLst>
                                          <p:attrName>style.visibility</p:attrName>
                                        </p:attrNameLst>
                                      </p:cBhvr>
                                      <p:to>
                                        <p:strVal val="visible"/>
                                      </p:to>
                                    </p:set>
                                    <p:animEffect transition="in" filter="fade">
                                      <p:cBhvr>
                                        <p:cTn id="62" dur="500"/>
                                        <p:tgtEl>
                                          <p:spTgt spid="192515">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92515">
                                            <p:txEl>
                                              <p:pRg st="13" end="13"/>
                                            </p:txEl>
                                          </p:spTgt>
                                        </p:tgtEl>
                                        <p:attrNameLst>
                                          <p:attrName>style.visibility</p:attrName>
                                        </p:attrNameLst>
                                      </p:cBhvr>
                                      <p:to>
                                        <p:strVal val="visible"/>
                                      </p:to>
                                    </p:set>
                                    <p:animEffect transition="in" filter="fade">
                                      <p:cBhvr>
                                        <p:cTn id="67" dur="500"/>
                                        <p:tgtEl>
                                          <p:spTgt spid="192515">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92515">
                                            <p:txEl>
                                              <p:pRg st="14" end="14"/>
                                            </p:txEl>
                                          </p:spTgt>
                                        </p:tgtEl>
                                        <p:attrNameLst>
                                          <p:attrName>style.visibility</p:attrName>
                                        </p:attrNameLst>
                                      </p:cBhvr>
                                      <p:to>
                                        <p:strVal val="visible"/>
                                      </p:to>
                                    </p:set>
                                    <p:animEffect transition="in" filter="fade">
                                      <p:cBhvr>
                                        <p:cTn id="72" dur="500"/>
                                        <p:tgtEl>
                                          <p:spTgt spid="192515">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92515">
                                            <p:txEl>
                                              <p:pRg st="15" end="15"/>
                                            </p:txEl>
                                          </p:spTgt>
                                        </p:tgtEl>
                                        <p:attrNameLst>
                                          <p:attrName>style.visibility</p:attrName>
                                        </p:attrNameLst>
                                      </p:cBhvr>
                                      <p:to>
                                        <p:strVal val="visible"/>
                                      </p:to>
                                    </p:set>
                                    <p:animEffect transition="in" filter="fade">
                                      <p:cBhvr>
                                        <p:cTn id="77" dur="500"/>
                                        <p:tgtEl>
                                          <p:spTgt spid="19251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B198368-CEED-4143-827E-60741B1CAE43}"/>
              </a:ext>
            </a:extLst>
          </p:cNvPr>
          <p:cNvSpPr/>
          <p:nvPr/>
        </p:nvSpPr>
        <p:spPr>
          <a:xfrm>
            <a:off x="211658" y="1942226"/>
            <a:ext cx="8627539" cy="472361"/>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ectangle 3">
            <a:extLst>
              <a:ext uri="{FF2B5EF4-FFF2-40B4-BE49-F238E27FC236}">
                <a16:creationId xmlns:a16="http://schemas.microsoft.com/office/drawing/2014/main" id="{3BCEECBF-E5B1-45B5-8AC4-6DB521B0B374}"/>
              </a:ext>
            </a:extLst>
          </p:cNvPr>
          <p:cNvSpPr/>
          <p:nvPr/>
        </p:nvSpPr>
        <p:spPr>
          <a:xfrm>
            <a:off x="198596" y="1944742"/>
            <a:ext cx="3230403" cy="20573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16887A12-0355-4C54-B0FB-24E6AACB7148}"/>
              </a:ext>
            </a:extLst>
          </p:cNvPr>
          <p:cNvSpPr/>
          <p:nvPr/>
        </p:nvSpPr>
        <p:spPr>
          <a:xfrm>
            <a:off x="198596" y="2466362"/>
            <a:ext cx="6354604" cy="276838"/>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D480A370-B85C-4D11-B8DE-AECFF307E917}"/>
              </a:ext>
            </a:extLst>
          </p:cNvPr>
          <p:cNvSpPr/>
          <p:nvPr/>
        </p:nvSpPr>
        <p:spPr>
          <a:xfrm>
            <a:off x="4495800" y="1241721"/>
            <a:ext cx="4419600" cy="20955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a:extLst>
              <a:ext uri="{FF2B5EF4-FFF2-40B4-BE49-F238E27FC236}">
                <a16:creationId xmlns:a16="http://schemas.microsoft.com/office/drawing/2014/main" id="{C97F64D7-0A6C-4292-9ADE-F890FC579B59}"/>
              </a:ext>
            </a:extLst>
          </p:cNvPr>
          <p:cNvSpPr/>
          <p:nvPr/>
        </p:nvSpPr>
        <p:spPr>
          <a:xfrm>
            <a:off x="198597" y="1451271"/>
            <a:ext cx="8640601" cy="415367"/>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a:extLst>
              <a:ext uri="{FF2B5EF4-FFF2-40B4-BE49-F238E27FC236}">
                <a16:creationId xmlns:a16="http://schemas.microsoft.com/office/drawing/2014/main" id="{B6A89DD8-EA20-4969-8442-15BB43523AB4}"/>
              </a:ext>
            </a:extLst>
          </p:cNvPr>
          <p:cNvSpPr/>
          <p:nvPr/>
        </p:nvSpPr>
        <p:spPr>
          <a:xfrm>
            <a:off x="211658" y="2476292"/>
            <a:ext cx="1388542" cy="266908"/>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a:extLst>
              <a:ext uri="{FF2B5EF4-FFF2-40B4-BE49-F238E27FC236}">
                <a16:creationId xmlns:a16="http://schemas.microsoft.com/office/drawing/2014/main" id="{3A7F14AA-DF01-4B50-975B-0B9FCEA407CA}"/>
              </a:ext>
            </a:extLst>
          </p:cNvPr>
          <p:cNvSpPr/>
          <p:nvPr/>
        </p:nvSpPr>
        <p:spPr>
          <a:xfrm>
            <a:off x="217486" y="2804160"/>
            <a:ext cx="8850314" cy="121920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ectangle 37">
            <a:extLst>
              <a:ext uri="{FF2B5EF4-FFF2-40B4-BE49-F238E27FC236}">
                <a16:creationId xmlns:a16="http://schemas.microsoft.com/office/drawing/2014/main" id="{9D35A72E-3F08-4C7D-8EE9-8E510842CE4A}"/>
              </a:ext>
            </a:extLst>
          </p:cNvPr>
          <p:cNvSpPr/>
          <p:nvPr/>
        </p:nvSpPr>
        <p:spPr>
          <a:xfrm>
            <a:off x="399878" y="3487399"/>
            <a:ext cx="4269022" cy="236538"/>
          </a:xfrm>
          <a:prstGeom prst="rect">
            <a:avLst/>
          </a:prstGeom>
          <a:solidFill>
            <a:schemeClr val="bg2">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a:extLst>
              <a:ext uri="{FF2B5EF4-FFF2-40B4-BE49-F238E27FC236}">
                <a16:creationId xmlns:a16="http://schemas.microsoft.com/office/drawing/2014/main" id="{585E0FF6-F493-40ED-A295-967FC6CDC9C5}"/>
              </a:ext>
            </a:extLst>
          </p:cNvPr>
          <p:cNvSpPr/>
          <p:nvPr/>
        </p:nvSpPr>
        <p:spPr>
          <a:xfrm>
            <a:off x="399878" y="3209248"/>
            <a:ext cx="3963116" cy="236538"/>
          </a:xfrm>
          <a:prstGeom prst="rect">
            <a:avLst/>
          </a:prstGeom>
          <a:solidFill>
            <a:schemeClr val="bg2">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39">
            <a:extLst>
              <a:ext uri="{FF2B5EF4-FFF2-40B4-BE49-F238E27FC236}">
                <a16:creationId xmlns:a16="http://schemas.microsoft.com/office/drawing/2014/main" id="{465DDCC4-C3B7-4E0F-A288-354D8FEF5C73}"/>
              </a:ext>
            </a:extLst>
          </p:cNvPr>
          <p:cNvSpPr/>
          <p:nvPr/>
        </p:nvSpPr>
        <p:spPr>
          <a:xfrm>
            <a:off x="399878" y="3750842"/>
            <a:ext cx="3181522" cy="236538"/>
          </a:xfrm>
          <a:prstGeom prst="rect">
            <a:avLst/>
          </a:prstGeom>
          <a:solidFill>
            <a:schemeClr val="bg2">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ectangle 40">
            <a:extLst>
              <a:ext uri="{FF2B5EF4-FFF2-40B4-BE49-F238E27FC236}">
                <a16:creationId xmlns:a16="http://schemas.microsoft.com/office/drawing/2014/main" id="{6A3D6A3C-6774-468D-825F-656D654640D9}"/>
              </a:ext>
            </a:extLst>
          </p:cNvPr>
          <p:cNvSpPr/>
          <p:nvPr/>
        </p:nvSpPr>
        <p:spPr>
          <a:xfrm>
            <a:off x="5114838" y="3487399"/>
            <a:ext cx="3267161" cy="236538"/>
          </a:xfrm>
          <a:prstGeom prst="rect">
            <a:avLst/>
          </a:prstGeom>
          <a:solidFill>
            <a:schemeClr val="bg2">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41">
            <a:extLst>
              <a:ext uri="{FF2B5EF4-FFF2-40B4-BE49-F238E27FC236}">
                <a16:creationId xmlns:a16="http://schemas.microsoft.com/office/drawing/2014/main" id="{29F31B7F-317A-41AE-A402-8106FDE68D30}"/>
              </a:ext>
            </a:extLst>
          </p:cNvPr>
          <p:cNvSpPr/>
          <p:nvPr/>
        </p:nvSpPr>
        <p:spPr>
          <a:xfrm>
            <a:off x="5114839" y="3746769"/>
            <a:ext cx="2581362" cy="236538"/>
          </a:xfrm>
          <a:prstGeom prst="rect">
            <a:avLst/>
          </a:prstGeom>
          <a:solidFill>
            <a:schemeClr val="bg2">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 name="Rectangle 47">
            <a:extLst>
              <a:ext uri="{FF2B5EF4-FFF2-40B4-BE49-F238E27FC236}">
                <a16:creationId xmlns:a16="http://schemas.microsoft.com/office/drawing/2014/main" id="{93EDE08E-BA67-45F4-8032-CCA7A443D590}"/>
              </a:ext>
            </a:extLst>
          </p:cNvPr>
          <p:cNvSpPr/>
          <p:nvPr/>
        </p:nvSpPr>
        <p:spPr>
          <a:xfrm>
            <a:off x="6172200" y="4130943"/>
            <a:ext cx="2735122" cy="276838"/>
          </a:xfrm>
          <a:prstGeom prst="rect">
            <a:avLst/>
          </a:prstGeom>
          <a:solidFill>
            <a:schemeClr val="accent3">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9" name="Rectangle 48">
            <a:extLst>
              <a:ext uri="{FF2B5EF4-FFF2-40B4-BE49-F238E27FC236}">
                <a16:creationId xmlns:a16="http://schemas.microsoft.com/office/drawing/2014/main" id="{8938FD8D-F073-468A-8490-B4A94E441047}"/>
              </a:ext>
            </a:extLst>
          </p:cNvPr>
          <p:cNvSpPr/>
          <p:nvPr/>
        </p:nvSpPr>
        <p:spPr>
          <a:xfrm>
            <a:off x="211658" y="4315440"/>
            <a:ext cx="1236142" cy="276838"/>
          </a:xfrm>
          <a:prstGeom prst="rect">
            <a:avLst/>
          </a:prstGeom>
          <a:solidFill>
            <a:schemeClr val="accent3">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 name="Rectangle 49">
            <a:extLst>
              <a:ext uri="{FF2B5EF4-FFF2-40B4-BE49-F238E27FC236}">
                <a16:creationId xmlns:a16="http://schemas.microsoft.com/office/drawing/2014/main" id="{B98BA6B8-70B2-4DAA-9248-F06CF16121C8}"/>
              </a:ext>
            </a:extLst>
          </p:cNvPr>
          <p:cNvSpPr/>
          <p:nvPr/>
        </p:nvSpPr>
        <p:spPr>
          <a:xfrm>
            <a:off x="152400" y="4671970"/>
            <a:ext cx="8640601" cy="902358"/>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8" name="Table 17">
            <a:extLst>
              <a:ext uri="{FF2B5EF4-FFF2-40B4-BE49-F238E27FC236}">
                <a16:creationId xmlns:a16="http://schemas.microsoft.com/office/drawing/2014/main" id="{4513B28A-8B06-4CF3-B595-308664DA2421}"/>
              </a:ext>
            </a:extLst>
          </p:cNvPr>
          <p:cNvGraphicFramePr>
            <a:graphicFrameLocks noGrp="1"/>
          </p:cNvGraphicFramePr>
          <p:nvPr>
            <p:extLst>
              <p:ext uri="{D42A27DB-BD31-4B8C-83A1-F6EECF244321}">
                <p14:modId xmlns:p14="http://schemas.microsoft.com/office/powerpoint/2010/main" val="4138767270"/>
              </p:ext>
            </p:extLst>
          </p:nvPr>
        </p:nvGraphicFramePr>
        <p:xfrm>
          <a:off x="217486" y="2804160"/>
          <a:ext cx="8850314" cy="1211580"/>
        </p:xfrm>
        <a:graphic>
          <a:graphicData uri="http://schemas.openxmlformats.org/drawingml/2006/table">
            <a:tbl>
              <a:tblPr/>
              <a:tblGrid>
                <a:gridCol w="4659313">
                  <a:extLst>
                    <a:ext uri="{9D8B030D-6E8A-4147-A177-3AD203B41FA5}">
                      <a16:colId xmlns:a16="http://schemas.microsoft.com/office/drawing/2014/main" val="3612946615"/>
                    </a:ext>
                  </a:extLst>
                </a:gridCol>
                <a:gridCol w="4191001">
                  <a:extLst>
                    <a:ext uri="{9D8B030D-6E8A-4147-A177-3AD203B41FA5}">
                      <a16:colId xmlns:a16="http://schemas.microsoft.com/office/drawing/2014/main" val="2418667535"/>
                    </a:ext>
                  </a:extLst>
                </a:gridCol>
              </a:tblGrid>
              <a:tr h="0">
                <a:tc>
                  <a:txBody>
                    <a:bodyPr/>
                    <a:lstStyle/>
                    <a:p>
                      <a:r>
                        <a:rPr lang="en-US" sz="1100" b="1" dirty="0">
                          <a:effectLst/>
                        </a:rPr>
                        <a:t>Statement</a:t>
                      </a:r>
                      <a:endParaRPr lang="en-US" sz="1100" dirty="0">
                        <a:effectLst/>
                      </a:endParaRPr>
                    </a:p>
                  </a:txBody>
                  <a:tcPr marL="285750" marR="285750" marT="38100" marB="38100" anchor="ctr">
                    <a:lnL w="9525" cap="flat" cmpd="sng" algn="ctr">
                      <a:solidFill>
                        <a:srgbClr val="00577C"/>
                      </a:solidFill>
                      <a:prstDash val="solid"/>
                      <a:round/>
                      <a:headEnd type="none" w="med" len="med"/>
                      <a:tailEnd type="none" w="med" len="med"/>
                    </a:lnL>
                    <a:lnR w="9525" cap="flat" cmpd="sng" algn="ctr">
                      <a:solidFill>
                        <a:srgbClr val="00577C"/>
                      </a:solidFill>
                      <a:prstDash val="solid"/>
                      <a:round/>
                      <a:headEnd type="none" w="med" len="med"/>
                      <a:tailEnd type="none" w="med" len="med"/>
                    </a:lnR>
                    <a:lnT w="9525" cap="flat" cmpd="sng" algn="ctr">
                      <a:solidFill>
                        <a:srgbClr val="00577C"/>
                      </a:solidFill>
                      <a:prstDash val="solid"/>
                      <a:round/>
                      <a:headEnd type="none" w="med" len="med"/>
                      <a:tailEnd type="none" w="med" len="med"/>
                    </a:lnT>
                    <a:lnB w="9525" cap="flat" cmpd="sng" algn="ctr">
                      <a:solidFill>
                        <a:srgbClr val="00577C"/>
                      </a:solidFill>
                      <a:prstDash val="solid"/>
                      <a:round/>
                      <a:headEnd type="none" w="med" len="med"/>
                      <a:tailEnd type="none" w="med" len="med"/>
                    </a:lnB>
                  </a:tcPr>
                </a:tc>
                <a:tc>
                  <a:txBody>
                    <a:bodyPr/>
                    <a:lstStyle/>
                    <a:p>
                      <a:r>
                        <a:rPr lang="en-US" sz="1100" b="1">
                          <a:effectLst/>
                        </a:rPr>
                        <a:t>Strings in</a:t>
                      </a:r>
                      <a:r>
                        <a:rPr lang="en-US" sz="1100">
                          <a:effectLst/>
                        </a:rPr>
                        <a:t> </a:t>
                      </a:r>
                      <a:r>
                        <a:rPr lang="en-US" sz="1100" b="1">
                          <a:effectLst/>
                          <a:latin typeface="Courier New" panose="02070309020205020404" pitchFamily="49" charset="0"/>
                        </a:rPr>
                        <a:t>possibleNames</a:t>
                      </a:r>
                      <a:r>
                        <a:rPr lang="en-US" sz="1100">
                          <a:effectLst/>
                        </a:rPr>
                        <a:t> ​</a:t>
                      </a:r>
                      <a:r>
                        <a:rPr lang="en-US" sz="1100" b="1">
                          <a:effectLst/>
                        </a:rPr>
                        <a:t>after statement execution</a:t>
                      </a:r>
                      <a:endParaRPr lang="en-US" sz="1100">
                        <a:effectLst/>
                      </a:endParaRPr>
                    </a:p>
                  </a:txBody>
                  <a:tcPr marL="285750" marR="285750" marT="38100" marB="38100" anchor="ctr">
                    <a:lnL w="9525" cap="flat" cmpd="sng" algn="ctr">
                      <a:solidFill>
                        <a:srgbClr val="00577C"/>
                      </a:solidFill>
                      <a:prstDash val="solid"/>
                      <a:round/>
                      <a:headEnd type="none" w="med" len="med"/>
                      <a:tailEnd type="none" w="med" len="med"/>
                    </a:lnL>
                    <a:lnR w="9525" cap="flat" cmpd="sng" algn="ctr">
                      <a:solidFill>
                        <a:srgbClr val="00577C"/>
                      </a:solidFill>
                      <a:prstDash val="solid"/>
                      <a:round/>
                      <a:headEnd type="none" w="med" len="med"/>
                      <a:tailEnd type="none" w="med" len="med"/>
                    </a:lnR>
                    <a:lnT w="9525" cap="flat" cmpd="sng" algn="ctr">
                      <a:solidFill>
                        <a:srgbClr val="00577C"/>
                      </a:solidFill>
                      <a:prstDash val="solid"/>
                      <a:round/>
                      <a:headEnd type="none" w="med" len="med"/>
                      <a:tailEnd type="none" w="med" len="med"/>
                    </a:lnT>
                    <a:lnB w="9525" cap="flat" cmpd="sng" algn="ctr">
                      <a:solidFill>
                        <a:srgbClr val="00577C"/>
                      </a:solidFill>
                      <a:prstDash val="solid"/>
                      <a:round/>
                      <a:headEnd type="none" w="med" len="med"/>
                      <a:tailEnd type="none" w="med" len="med"/>
                    </a:lnB>
                  </a:tcPr>
                </a:tc>
                <a:extLst>
                  <a:ext uri="{0D108BD9-81ED-4DB2-BD59-A6C34878D82A}">
                    <a16:rowId xmlns:a16="http://schemas.microsoft.com/office/drawing/2014/main" val="4267218204"/>
                  </a:ext>
                </a:extLst>
              </a:tr>
              <a:tr h="266700">
                <a:tc>
                  <a:txBody>
                    <a:bodyPr/>
                    <a:lstStyle/>
                    <a:p>
                      <a:r>
                        <a:rPr lang="en-US" sz="1100" dirty="0">
                          <a:effectLst/>
                          <a:latin typeface="Courier New" panose="02070309020205020404" pitchFamily="49" charset="0"/>
                        </a:rPr>
                        <a:t>String[] used = {"</a:t>
                      </a:r>
                      <a:r>
                        <a:rPr lang="en-US" sz="1100" dirty="0" err="1">
                          <a:effectLst/>
                          <a:latin typeface="Courier New" panose="02070309020205020404" pitchFamily="49" charset="0"/>
                        </a:rPr>
                        <a:t>harta</a:t>
                      </a:r>
                      <a:r>
                        <a:rPr lang="en-US" sz="1100" dirty="0">
                          <a:effectLst/>
                          <a:latin typeface="Courier New" panose="02070309020205020404" pitchFamily="49" charset="0"/>
                        </a:rPr>
                        <a:t>", "</a:t>
                      </a:r>
                      <a:r>
                        <a:rPr lang="en-US" sz="1100" dirty="0" err="1">
                          <a:effectLst/>
                          <a:latin typeface="Courier New" panose="02070309020205020404" pitchFamily="49" charset="0"/>
                        </a:rPr>
                        <a:t>hartm</a:t>
                      </a:r>
                      <a:r>
                        <a:rPr lang="en-US" sz="1100" dirty="0">
                          <a:effectLst/>
                          <a:latin typeface="Courier New" panose="02070309020205020404" pitchFamily="49" charset="0"/>
                        </a:rPr>
                        <a:t>", "</a:t>
                      </a:r>
                      <a:r>
                        <a:rPr lang="en-US" sz="1100" dirty="0" err="1">
                          <a:effectLst/>
                          <a:latin typeface="Courier New" panose="02070309020205020404" pitchFamily="49" charset="0"/>
                        </a:rPr>
                        <a:t>harty</a:t>
                      </a:r>
                      <a:r>
                        <a:rPr lang="en-US" sz="1100" dirty="0">
                          <a:effectLst/>
                          <a:latin typeface="Courier New" panose="02070309020205020404" pitchFamily="49" charset="0"/>
                        </a:rPr>
                        <a:t>"};</a:t>
                      </a:r>
                      <a:endParaRPr lang="en-US" sz="1100" dirty="0">
                        <a:effectLst/>
                      </a:endParaRPr>
                    </a:p>
                  </a:txBody>
                  <a:tcPr marL="285750" marR="285750" marT="38100" marB="38100" anchor="ctr">
                    <a:lnL w="9525" cap="flat" cmpd="sng" algn="ctr">
                      <a:solidFill>
                        <a:srgbClr val="00577C"/>
                      </a:solidFill>
                      <a:prstDash val="solid"/>
                      <a:round/>
                      <a:headEnd type="none" w="med" len="med"/>
                      <a:tailEnd type="none" w="med" len="med"/>
                    </a:lnL>
                    <a:lnR w="9525" cap="flat" cmpd="sng" algn="ctr">
                      <a:solidFill>
                        <a:srgbClr val="00577C"/>
                      </a:solidFill>
                      <a:prstDash val="solid"/>
                      <a:round/>
                      <a:headEnd type="none" w="med" len="med"/>
                      <a:tailEnd type="none" w="med" len="med"/>
                    </a:lnR>
                    <a:lnT w="9525" cap="flat" cmpd="sng" algn="ctr">
                      <a:solidFill>
                        <a:srgbClr val="00577C"/>
                      </a:solidFill>
                      <a:prstDash val="solid"/>
                      <a:round/>
                      <a:headEnd type="none" w="med" len="med"/>
                      <a:tailEnd type="none" w="med" len="med"/>
                    </a:lnT>
                    <a:lnB w="9525" cap="flat" cmpd="sng" algn="ctr">
                      <a:solidFill>
                        <a:srgbClr val="00577C"/>
                      </a:solidFill>
                      <a:prstDash val="solid"/>
                      <a:round/>
                      <a:headEnd type="none" w="med" len="med"/>
                      <a:tailEnd type="none" w="med" len="med"/>
                    </a:lnB>
                  </a:tcPr>
                </a:tc>
                <a:tc>
                  <a:txBody>
                    <a:bodyPr/>
                    <a:lstStyle/>
                    <a:p>
                      <a:r>
                        <a:rPr lang="en-US" sz="1100" dirty="0">
                          <a:effectLst/>
                        </a:rPr>
                        <a:t> </a:t>
                      </a:r>
                    </a:p>
                  </a:txBody>
                  <a:tcPr marL="285750" marR="285750" marT="38100" marB="38100" anchor="ctr">
                    <a:lnL w="9525" cap="flat" cmpd="sng" algn="ctr">
                      <a:solidFill>
                        <a:srgbClr val="00577C"/>
                      </a:solidFill>
                      <a:prstDash val="solid"/>
                      <a:round/>
                      <a:headEnd type="none" w="med" len="med"/>
                      <a:tailEnd type="none" w="med" len="med"/>
                    </a:lnL>
                    <a:lnR w="9525" cap="flat" cmpd="sng" algn="ctr">
                      <a:solidFill>
                        <a:srgbClr val="00577C"/>
                      </a:solidFill>
                      <a:prstDash val="solid"/>
                      <a:round/>
                      <a:headEnd type="none" w="med" len="med"/>
                      <a:tailEnd type="none" w="med" len="med"/>
                    </a:lnR>
                    <a:lnT w="9525" cap="flat" cmpd="sng" algn="ctr">
                      <a:solidFill>
                        <a:srgbClr val="00577C"/>
                      </a:solidFill>
                      <a:prstDash val="solid"/>
                      <a:round/>
                      <a:headEnd type="none" w="med" len="med"/>
                      <a:tailEnd type="none" w="med" len="med"/>
                    </a:lnT>
                    <a:lnB w="9525" cap="flat" cmpd="sng" algn="ctr">
                      <a:solidFill>
                        <a:srgbClr val="00577C"/>
                      </a:solidFill>
                      <a:prstDash val="solid"/>
                      <a:round/>
                      <a:headEnd type="none" w="med" len="med"/>
                      <a:tailEnd type="none" w="med" len="med"/>
                    </a:lnB>
                  </a:tcPr>
                </a:tc>
                <a:extLst>
                  <a:ext uri="{0D108BD9-81ED-4DB2-BD59-A6C34878D82A}">
                    <a16:rowId xmlns:a16="http://schemas.microsoft.com/office/drawing/2014/main" val="1482362291"/>
                  </a:ext>
                </a:extLst>
              </a:tr>
              <a:tr h="266700">
                <a:tc>
                  <a:txBody>
                    <a:bodyPr/>
                    <a:lstStyle/>
                    <a:p>
                      <a:r>
                        <a:rPr lang="en-US" sz="1100" dirty="0" err="1">
                          <a:effectLst/>
                          <a:latin typeface="Courier New" panose="02070309020205020404" pitchFamily="49" charset="0"/>
                        </a:rPr>
                        <a:t>UserName</a:t>
                      </a:r>
                      <a:r>
                        <a:rPr lang="en-US" sz="1100" dirty="0">
                          <a:effectLst/>
                          <a:latin typeface="Courier New" panose="02070309020205020404" pitchFamily="49" charset="0"/>
                        </a:rPr>
                        <a:t> person2 = new </a:t>
                      </a:r>
                      <a:r>
                        <a:rPr lang="en-US" sz="1100" dirty="0" err="1">
                          <a:effectLst/>
                          <a:latin typeface="Courier New" panose="02070309020205020404" pitchFamily="49" charset="0"/>
                        </a:rPr>
                        <a:t>UserName</a:t>
                      </a:r>
                      <a:r>
                        <a:rPr lang="en-US" sz="1100" dirty="0">
                          <a:effectLst/>
                          <a:latin typeface="Courier New" panose="02070309020205020404" pitchFamily="49" charset="0"/>
                        </a:rPr>
                        <a:t>("</a:t>
                      </a:r>
                      <a:r>
                        <a:rPr lang="en-US" sz="1100" dirty="0" err="1">
                          <a:effectLst/>
                          <a:latin typeface="Courier New" panose="02070309020205020404" pitchFamily="49" charset="0"/>
                        </a:rPr>
                        <a:t>mary</a:t>
                      </a:r>
                      <a:r>
                        <a:rPr lang="en-US" sz="1100" dirty="0">
                          <a:effectLst/>
                          <a:latin typeface="Courier New" panose="02070309020205020404" pitchFamily="49" charset="0"/>
                        </a:rPr>
                        <a:t>", "hart");</a:t>
                      </a:r>
                      <a:endParaRPr lang="en-US" sz="1100" dirty="0">
                        <a:effectLst/>
                      </a:endParaRPr>
                    </a:p>
                  </a:txBody>
                  <a:tcPr marL="285750" marR="285750" marT="38100" marB="38100" anchor="ctr">
                    <a:lnL w="9525" cap="flat" cmpd="sng" algn="ctr">
                      <a:solidFill>
                        <a:srgbClr val="00577C"/>
                      </a:solidFill>
                      <a:prstDash val="solid"/>
                      <a:round/>
                      <a:headEnd type="none" w="med" len="med"/>
                      <a:tailEnd type="none" w="med" len="med"/>
                    </a:lnL>
                    <a:lnR w="9525" cap="flat" cmpd="sng" algn="ctr">
                      <a:solidFill>
                        <a:srgbClr val="00577C"/>
                      </a:solidFill>
                      <a:prstDash val="solid"/>
                      <a:round/>
                      <a:headEnd type="none" w="med" len="med"/>
                      <a:tailEnd type="none" w="med" len="med"/>
                    </a:lnR>
                    <a:lnT w="9525" cap="flat" cmpd="sng" algn="ctr">
                      <a:solidFill>
                        <a:srgbClr val="00577C"/>
                      </a:solidFill>
                      <a:prstDash val="solid"/>
                      <a:round/>
                      <a:headEnd type="none" w="med" len="med"/>
                      <a:tailEnd type="none" w="med" len="med"/>
                    </a:lnT>
                    <a:lnB w="9525" cap="flat" cmpd="sng" algn="ctr">
                      <a:solidFill>
                        <a:srgbClr val="00577C"/>
                      </a:solidFill>
                      <a:prstDash val="solid"/>
                      <a:round/>
                      <a:headEnd type="none" w="med" len="med"/>
                      <a:tailEnd type="none" w="med" len="med"/>
                    </a:lnB>
                  </a:tcPr>
                </a:tc>
                <a:tc>
                  <a:txBody>
                    <a:bodyPr/>
                    <a:lstStyle/>
                    <a:p>
                      <a:r>
                        <a:rPr lang="en-US" sz="1100" dirty="0">
                          <a:effectLst/>
                          <a:latin typeface="Courier New" panose="02070309020205020404" pitchFamily="49" charset="0"/>
                        </a:rPr>
                        <a:t>"</a:t>
                      </a:r>
                      <a:r>
                        <a:rPr lang="en-US" sz="1100" dirty="0" err="1">
                          <a:effectLst/>
                          <a:latin typeface="Courier New" panose="02070309020205020404" pitchFamily="49" charset="0"/>
                        </a:rPr>
                        <a:t>hartm</a:t>
                      </a:r>
                      <a:r>
                        <a:rPr lang="en-US" sz="1100" dirty="0">
                          <a:effectLst/>
                          <a:latin typeface="Courier New" panose="02070309020205020404" pitchFamily="49" charset="0"/>
                        </a:rPr>
                        <a:t>"</a:t>
                      </a:r>
                      <a:r>
                        <a:rPr lang="en-US" sz="1100" dirty="0">
                          <a:effectLst/>
                        </a:rPr>
                        <a:t>, </a:t>
                      </a:r>
                      <a:r>
                        <a:rPr lang="en-US" sz="1100" dirty="0">
                          <a:effectLst/>
                          <a:latin typeface="Courier New" panose="02070309020205020404" pitchFamily="49" charset="0"/>
                        </a:rPr>
                        <a:t>"</a:t>
                      </a:r>
                      <a:r>
                        <a:rPr lang="en-US" sz="1100" dirty="0" err="1">
                          <a:effectLst/>
                          <a:latin typeface="Courier New" panose="02070309020205020404" pitchFamily="49" charset="0"/>
                        </a:rPr>
                        <a:t>hartma</a:t>
                      </a:r>
                      <a:r>
                        <a:rPr lang="en-US" sz="1100" dirty="0">
                          <a:effectLst/>
                          <a:latin typeface="Courier New" panose="02070309020205020404" pitchFamily="49" charset="0"/>
                        </a:rPr>
                        <a:t>"</a:t>
                      </a:r>
                      <a:r>
                        <a:rPr lang="en-US" sz="1100" dirty="0">
                          <a:effectLst/>
                        </a:rPr>
                        <a:t>,</a:t>
                      </a:r>
                      <a:r>
                        <a:rPr lang="en-US" sz="1100" dirty="0">
                          <a:effectLst/>
                          <a:latin typeface="Courier New" panose="02070309020205020404" pitchFamily="49" charset="0"/>
                        </a:rPr>
                        <a:t>"</a:t>
                      </a:r>
                      <a:r>
                        <a:rPr lang="en-US" sz="1100" dirty="0" err="1">
                          <a:effectLst/>
                          <a:latin typeface="Courier New" panose="02070309020205020404" pitchFamily="49" charset="0"/>
                        </a:rPr>
                        <a:t>hartmar</a:t>
                      </a:r>
                      <a:r>
                        <a:rPr lang="en-US" sz="1100" dirty="0">
                          <a:effectLst/>
                          <a:latin typeface="Courier New" panose="02070309020205020404" pitchFamily="49" charset="0"/>
                        </a:rPr>
                        <a:t>"</a:t>
                      </a:r>
                      <a:r>
                        <a:rPr lang="en-US" sz="1100" dirty="0">
                          <a:effectLst/>
                        </a:rPr>
                        <a:t>, </a:t>
                      </a:r>
                      <a:r>
                        <a:rPr lang="en-US" sz="1100" dirty="0">
                          <a:effectLst/>
                          <a:latin typeface="Courier New" panose="02070309020205020404" pitchFamily="49" charset="0"/>
                        </a:rPr>
                        <a:t>"</a:t>
                      </a:r>
                      <a:r>
                        <a:rPr lang="en-US" sz="1100" dirty="0" err="1">
                          <a:effectLst/>
                          <a:latin typeface="Courier New" panose="02070309020205020404" pitchFamily="49" charset="0"/>
                        </a:rPr>
                        <a:t>hartmary</a:t>
                      </a:r>
                      <a:r>
                        <a:rPr lang="en-US" sz="1100" dirty="0">
                          <a:effectLst/>
                          <a:latin typeface="Courier New" panose="02070309020205020404" pitchFamily="49" charset="0"/>
                        </a:rPr>
                        <a:t>"</a:t>
                      </a:r>
                      <a:r>
                        <a:rPr lang="en-US" sz="1100" dirty="0">
                          <a:effectLst/>
                        </a:rPr>
                        <a:t>​</a:t>
                      </a:r>
                    </a:p>
                  </a:txBody>
                  <a:tcPr marL="285750" marR="285750" marT="38100" marB="38100" anchor="ctr">
                    <a:lnL w="9525" cap="flat" cmpd="sng" algn="ctr">
                      <a:solidFill>
                        <a:srgbClr val="00577C"/>
                      </a:solidFill>
                      <a:prstDash val="solid"/>
                      <a:round/>
                      <a:headEnd type="none" w="med" len="med"/>
                      <a:tailEnd type="none" w="med" len="med"/>
                    </a:lnL>
                    <a:lnR w="9525" cap="flat" cmpd="sng" algn="ctr">
                      <a:solidFill>
                        <a:srgbClr val="00577C"/>
                      </a:solidFill>
                      <a:prstDash val="solid"/>
                      <a:round/>
                      <a:headEnd type="none" w="med" len="med"/>
                      <a:tailEnd type="none" w="med" len="med"/>
                    </a:lnR>
                    <a:lnT w="9525" cap="flat" cmpd="sng" algn="ctr">
                      <a:solidFill>
                        <a:srgbClr val="00577C"/>
                      </a:solidFill>
                      <a:prstDash val="solid"/>
                      <a:round/>
                      <a:headEnd type="none" w="med" len="med"/>
                      <a:tailEnd type="none" w="med" len="med"/>
                    </a:lnT>
                    <a:lnB w="9525" cap="flat" cmpd="sng" algn="ctr">
                      <a:solidFill>
                        <a:srgbClr val="00577C"/>
                      </a:solidFill>
                      <a:prstDash val="solid"/>
                      <a:round/>
                      <a:headEnd type="none" w="med" len="med"/>
                      <a:tailEnd type="none" w="med" len="med"/>
                    </a:lnB>
                  </a:tcPr>
                </a:tc>
                <a:extLst>
                  <a:ext uri="{0D108BD9-81ED-4DB2-BD59-A6C34878D82A}">
                    <a16:rowId xmlns:a16="http://schemas.microsoft.com/office/drawing/2014/main" val="1787868863"/>
                  </a:ext>
                </a:extLst>
              </a:tr>
              <a:tr h="266700">
                <a:tc>
                  <a:txBody>
                    <a:bodyPr/>
                    <a:lstStyle/>
                    <a:p>
                      <a:r>
                        <a:rPr lang="en-US" sz="1100" dirty="0">
                          <a:effectLst/>
                          <a:latin typeface="Courier New" panose="02070309020205020404" pitchFamily="49" charset="0"/>
                        </a:rPr>
                        <a:t>person2.setAvailableUserNames(used);</a:t>
                      </a:r>
                      <a:endParaRPr lang="en-US" sz="1100" dirty="0">
                        <a:effectLst/>
                      </a:endParaRPr>
                    </a:p>
                  </a:txBody>
                  <a:tcPr marL="285750" marR="285750" marT="38100" marB="38100" anchor="ctr">
                    <a:lnL w="9525" cap="flat" cmpd="sng" algn="ctr">
                      <a:solidFill>
                        <a:srgbClr val="00577C"/>
                      </a:solidFill>
                      <a:prstDash val="solid"/>
                      <a:round/>
                      <a:headEnd type="none" w="med" len="med"/>
                      <a:tailEnd type="none" w="med" len="med"/>
                    </a:lnL>
                    <a:lnR w="9525" cap="flat" cmpd="sng" algn="ctr">
                      <a:solidFill>
                        <a:srgbClr val="00577C"/>
                      </a:solidFill>
                      <a:prstDash val="solid"/>
                      <a:round/>
                      <a:headEnd type="none" w="med" len="med"/>
                      <a:tailEnd type="none" w="med" len="med"/>
                    </a:lnR>
                    <a:lnT w="9525" cap="flat" cmpd="sng" algn="ctr">
                      <a:solidFill>
                        <a:srgbClr val="00577C"/>
                      </a:solidFill>
                      <a:prstDash val="solid"/>
                      <a:round/>
                      <a:headEnd type="none" w="med" len="med"/>
                      <a:tailEnd type="none" w="med" len="med"/>
                    </a:lnT>
                    <a:lnB w="9525" cap="flat" cmpd="sng" algn="ctr">
                      <a:solidFill>
                        <a:srgbClr val="00577C"/>
                      </a:solidFill>
                      <a:prstDash val="solid"/>
                      <a:round/>
                      <a:headEnd type="none" w="med" len="med"/>
                      <a:tailEnd type="none" w="med" len="med"/>
                    </a:lnB>
                  </a:tcPr>
                </a:tc>
                <a:tc>
                  <a:txBody>
                    <a:bodyPr/>
                    <a:lstStyle/>
                    <a:p>
                      <a:r>
                        <a:rPr lang="en-US" sz="1100" dirty="0">
                          <a:effectLst/>
                          <a:latin typeface="Courier New" panose="02070309020205020404" pitchFamily="49" charset="0"/>
                        </a:rPr>
                        <a:t>"</a:t>
                      </a:r>
                      <a:r>
                        <a:rPr lang="en-US" sz="1100" dirty="0" err="1">
                          <a:effectLst/>
                          <a:latin typeface="Courier New" panose="02070309020205020404" pitchFamily="49" charset="0"/>
                        </a:rPr>
                        <a:t>hartma</a:t>
                      </a:r>
                      <a:r>
                        <a:rPr lang="en-US" sz="1100" dirty="0">
                          <a:effectLst/>
                          <a:latin typeface="Courier New" panose="02070309020205020404" pitchFamily="49" charset="0"/>
                        </a:rPr>
                        <a:t>"</a:t>
                      </a:r>
                      <a:r>
                        <a:rPr lang="en-US" sz="1100" dirty="0">
                          <a:effectLst/>
                        </a:rPr>
                        <a:t>, </a:t>
                      </a:r>
                      <a:r>
                        <a:rPr lang="en-US" sz="1100" dirty="0">
                          <a:effectLst/>
                          <a:latin typeface="Courier New" panose="02070309020205020404" pitchFamily="49" charset="0"/>
                        </a:rPr>
                        <a:t>"</a:t>
                      </a:r>
                      <a:r>
                        <a:rPr lang="en-US" sz="1100" dirty="0" err="1">
                          <a:effectLst/>
                          <a:latin typeface="Courier New" panose="02070309020205020404" pitchFamily="49" charset="0"/>
                        </a:rPr>
                        <a:t>hartmar</a:t>
                      </a:r>
                      <a:r>
                        <a:rPr lang="en-US" sz="1100" dirty="0">
                          <a:effectLst/>
                          <a:latin typeface="Courier New" panose="02070309020205020404" pitchFamily="49" charset="0"/>
                        </a:rPr>
                        <a:t>"</a:t>
                      </a:r>
                      <a:r>
                        <a:rPr lang="en-US" sz="1100" dirty="0">
                          <a:effectLst/>
                        </a:rPr>
                        <a:t>, </a:t>
                      </a:r>
                      <a:r>
                        <a:rPr lang="en-US" sz="1100" dirty="0">
                          <a:effectLst/>
                          <a:latin typeface="Courier New" panose="02070309020205020404" pitchFamily="49" charset="0"/>
                        </a:rPr>
                        <a:t>"</a:t>
                      </a:r>
                      <a:r>
                        <a:rPr lang="en-US" sz="1100" dirty="0" err="1">
                          <a:effectLst/>
                          <a:latin typeface="Courier New" panose="02070309020205020404" pitchFamily="49" charset="0"/>
                        </a:rPr>
                        <a:t>hartmary</a:t>
                      </a:r>
                      <a:r>
                        <a:rPr lang="en-US" sz="1100" dirty="0">
                          <a:effectLst/>
                          <a:latin typeface="Courier New" panose="02070309020205020404" pitchFamily="49" charset="0"/>
                        </a:rPr>
                        <a:t>"</a:t>
                      </a:r>
                      <a:r>
                        <a:rPr lang="en-US" sz="1100" dirty="0">
                          <a:effectLst/>
                        </a:rPr>
                        <a:t>​</a:t>
                      </a:r>
                    </a:p>
                  </a:txBody>
                  <a:tcPr marL="285750" marR="285750" marT="38100" marB="38100" anchor="ctr">
                    <a:lnL w="9525" cap="flat" cmpd="sng" algn="ctr">
                      <a:solidFill>
                        <a:srgbClr val="00577C"/>
                      </a:solidFill>
                      <a:prstDash val="solid"/>
                      <a:round/>
                      <a:headEnd type="none" w="med" len="med"/>
                      <a:tailEnd type="none" w="med" len="med"/>
                    </a:lnL>
                    <a:lnR w="9525" cap="flat" cmpd="sng" algn="ctr">
                      <a:solidFill>
                        <a:srgbClr val="00577C"/>
                      </a:solidFill>
                      <a:prstDash val="solid"/>
                      <a:round/>
                      <a:headEnd type="none" w="med" len="med"/>
                      <a:tailEnd type="none" w="med" len="med"/>
                    </a:lnR>
                    <a:lnT w="9525" cap="flat" cmpd="sng" algn="ctr">
                      <a:solidFill>
                        <a:srgbClr val="00577C"/>
                      </a:solidFill>
                      <a:prstDash val="solid"/>
                      <a:round/>
                      <a:headEnd type="none" w="med" len="med"/>
                      <a:tailEnd type="none" w="med" len="med"/>
                    </a:lnT>
                    <a:lnB w="9525" cap="flat" cmpd="sng" algn="ctr">
                      <a:solidFill>
                        <a:srgbClr val="00577C"/>
                      </a:solidFill>
                      <a:prstDash val="solid"/>
                      <a:round/>
                      <a:headEnd type="none" w="med" len="med"/>
                      <a:tailEnd type="none" w="med" len="med"/>
                    </a:lnB>
                  </a:tcPr>
                </a:tc>
                <a:extLst>
                  <a:ext uri="{0D108BD9-81ED-4DB2-BD59-A6C34878D82A}">
                    <a16:rowId xmlns:a16="http://schemas.microsoft.com/office/drawing/2014/main" val="3170842033"/>
                  </a:ext>
                </a:extLst>
              </a:tr>
            </a:tbl>
          </a:graphicData>
        </a:graphic>
      </p:graphicFrame>
      <p:sp>
        <p:nvSpPr>
          <p:cNvPr id="9236" name="Rectangle 21">
            <a:extLst>
              <a:ext uri="{FF2B5EF4-FFF2-40B4-BE49-F238E27FC236}">
                <a16:creationId xmlns:a16="http://schemas.microsoft.com/office/drawing/2014/main" id="{39702A52-B805-4376-8A05-2ABD2BD3DCBD}"/>
              </a:ext>
            </a:extLst>
          </p:cNvPr>
          <p:cNvSpPr>
            <a:spLocks noChangeArrowheads="1"/>
          </p:cNvSpPr>
          <p:nvPr/>
        </p:nvSpPr>
        <p:spPr bwMode="auto">
          <a:xfrm>
            <a:off x="2133600" y="798105"/>
            <a:ext cx="53420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800" b="1" dirty="0">
                <a:solidFill>
                  <a:srgbClr val="333333"/>
                </a:solidFill>
                <a:latin typeface="Arial" panose="020B0604020202020204" pitchFamily="34" charset="0"/>
                <a:cs typeface="Arial" panose="020B0604020202020204" pitchFamily="34" charset="0"/>
              </a:rPr>
              <a:t>– Again, step 1 read the problem CAREFULLY</a:t>
            </a:r>
            <a:endParaRPr lang="en-US" altLang="en-US" sz="1800" dirty="0"/>
          </a:p>
        </p:txBody>
      </p:sp>
      <p:sp>
        <p:nvSpPr>
          <p:cNvPr id="9218" name="Rectangle 1">
            <a:extLst>
              <a:ext uri="{FF2B5EF4-FFF2-40B4-BE49-F238E27FC236}">
                <a16:creationId xmlns:a16="http://schemas.microsoft.com/office/drawing/2014/main" id="{EB0977D2-C46D-4A63-923F-F6F281318A75}"/>
              </a:ext>
            </a:extLst>
          </p:cNvPr>
          <p:cNvSpPr>
            <a:spLocks noChangeArrowheads="1"/>
          </p:cNvSpPr>
          <p:nvPr/>
        </p:nvSpPr>
        <p:spPr bwMode="auto">
          <a:xfrm>
            <a:off x="152400" y="801687"/>
            <a:ext cx="89535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pPr>
              <a:spcBef>
                <a:spcPts val="600"/>
              </a:spcBef>
              <a:spcAft>
                <a:spcPts val="600"/>
              </a:spcAft>
            </a:pPr>
            <a:r>
              <a:rPr lang="en-US" altLang="en-US" sz="1800" b="1" dirty="0">
                <a:solidFill>
                  <a:srgbClr val="333333"/>
                </a:solidFill>
                <a:latin typeface="Arial" panose="020B0604020202020204" pitchFamily="34" charset="0"/>
                <a:cs typeface="Arial" panose="020B0604020202020204" pitchFamily="34" charset="0"/>
              </a:rPr>
              <a:t>Now on to Part B</a:t>
            </a:r>
          </a:p>
          <a:p>
            <a:pPr lvl="0">
              <a:spcBef>
                <a:spcPts val="600"/>
              </a:spcBef>
              <a:spcAft>
                <a:spcPts val="600"/>
              </a:spcAft>
            </a:pPr>
            <a:r>
              <a:rPr lang="en-US" altLang="en-US" sz="1200" dirty="0">
                <a:solidFill>
                  <a:srgbClr val="333333"/>
                </a:solidFill>
                <a:latin typeface="Roboto"/>
              </a:rPr>
              <a:t>(b)   Write the </a:t>
            </a:r>
            <a:r>
              <a:rPr lang="en-US" altLang="en-US" sz="1200" dirty="0" err="1">
                <a:solidFill>
                  <a:srgbClr val="333333"/>
                </a:solidFill>
                <a:latin typeface="Courier New" panose="02070309020205020404" pitchFamily="49" charset="0"/>
                <a:cs typeface="Courier New" panose="02070309020205020404" pitchFamily="49" charset="0"/>
              </a:rPr>
              <a:t>UserName</a:t>
            </a:r>
            <a:r>
              <a:rPr lang="en-US" altLang="en-US" sz="1200" dirty="0">
                <a:solidFill>
                  <a:srgbClr val="333333"/>
                </a:solidFill>
                <a:latin typeface="Roboto"/>
              </a:rPr>
              <a:t> method </a:t>
            </a:r>
            <a:r>
              <a:rPr lang="en-US" altLang="en-US" sz="1200" dirty="0" err="1">
                <a:solidFill>
                  <a:srgbClr val="333333"/>
                </a:solidFill>
                <a:latin typeface="Courier New" panose="02070309020205020404" pitchFamily="49" charset="0"/>
                <a:cs typeface="Courier New" panose="02070309020205020404" pitchFamily="49" charset="0"/>
              </a:rPr>
              <a:t>setAvailableUserNames</a:t>
            </a:r>
            <a:r>
              <a:rPr lang="en-US" altLang="en-US" sz="1200" dirty="0">
                <a:solidFill>
                  <a:srgbClr val="333333"/>
                </a:solidFill>
                <a:latin typeface="Roboto"/>
              </a:rPr>
              <a:t>. The method removes from </a:t>
            </a:r>
            <a:r>
              <a:rPr lang="en-US" altLang="en-US" sz="1200" dirty="0" err="1">
                <a:solidFill>
                  <a:srgbClr val="333333"/>
                </a:solidFill>
                <a:latin typeface="Courier New" panose="02070309020205020404" pitchFamily="49" charset="0"/>
                <a:cs typeface="Courier New" panose="02070309020205020404" pitchFamily="49" charset="0"/>
              </a:rPr>
              <a:t>possibleNames</a:t>
            </a:r>
            <a:r>
              <a:rPr lang="en-US" altLang="en-US" sz="1200" dirty="0">
                <a:solidFill>
                  <a:srgbClr val="333333"/>
                </a:solidFill>
                <a:latin typeface="Roboto"/>
              </a:rPr>
              <a:t> all names that are found in </a:t>
            </a:r>
            <a:r>
              <a:rPr lang="en-US" altLang="en-US" sz="1200" dirty="0" err="1">
                <a:solidFill>
                  <a:srgbClr val="333333"/>
                </a:solidFill>
                <a:latin typeface="Courier New" panose="02070309020205020404" pitchFamily="49" charset="0"/>
                <a:cs typeface="Courier New" panose="02070309020205020404" pitchFamily="49" charset="0"/>
              </a:rPr>
              <a:t>usedNames</a:t>
            </a:r>
            <a:r>
              <a:rPr lang="en-US" altLang="en-US" sz="1200" dirty="0">
                <a:solidFill>
                  <a:srgbClr val="333333"/>
                </a:solidFill>
                <a:latin typeface="Roboto"/>
              </a:rPr>
              <a:t>. These represent user names that have already been assigned in the online system and are therefore unavailable.</a:t>
            </a:r>
            <a:endParaRPr lang="en-US" altLang="en-US" sz="700" dirty="0"/>
          </a:p>
          <a:p>
            <a:pPr lvl="0">
              <a:spcBef>
                <a:spcPts val="600"/>
              </a:spcBef>
              <a:spcAft>
                <a:spcPts val="600"/>
              </a:spcAft>
            </a:pPr>
            <a:r>
              <a:rPr lang="en-US" altLang="en-US" sz="1200" dirty="0">
                <a:solidFill>
                  <a:srgbClr val="333333"/>
                </a:solidFill>
                <a:latin typeface="Roboto"/>
              </a:rPr>
              <a:t>A helper method, </a:t>
            </a:r>
            <a:r>
              <a:rPr lang="en-US" altLang="en-US" sz="1200" dirty="0" err="1">
                <a:solidFill>
                  <a:srgbClr val="333333"/>
                </a:solidFill>
                <a:latin typeface="Courier New" panose="02070309020205020404" pitchFamily="49" charset="0"/>
                <a:cs typeface="Courier New" panose="02070309020205020404" pitchFamily="49" charset="0"/>
              </a:rPr>
              <a:t>isUsed</a:t>
            </a:r>
            <a:r>
              <a:rPr lang="en-US" altLang="en-US" sz="1200" dirty="0">
                <a:solidFill>
                  <a:srgbClr val="333333"/>
                </a:solidFill>
                <a:latin typeface="Roboto"/>
              </a:rPr>
              <a:t>, has been provided. The </a:t>
            </a:r>
            <a:r>
              <a:rPr lang="en-US" altLang="en-US" sz="1200" dirty="0" err="1">
                <a:solidFill>
                  <a:srgbClr val="333333"/>
                </a:solidFill>
                <a:latin typeface="Courier New" panose="02070309020205020404" pitchFamily="49" charset="0"/>
                <a:cs typeface="Courier New" panose="02070309020205020404" pitchFamily="49" charset="0"/>
              </a:rPr>
              <a:t>isUsed</a:t>
            </a:r>
            <a:r>
              <a:rPr lang="en-US" altLang="en-US" sz="1200" dirty="0">
                <a:solidFill>
                  <a:srgbClr val="333333"/>
                </a:solidFill>
                <a:latin typeface="Roboto"/>
              </a:rPr>
              <a:t> method searches for </a:t>
            </a:r>
            <a:r>
              <a:rPr lang="en-US" altLang="en-US" sz="1200" dirty="0">
                <a:solidFill>
                  <a:srgbClr val="333333"/>
                </a:solidFill>
                <a:latin typeface="Courier New" panose="02070309020205020404" pitchFamily="49" charset="0"/>
                <a:cs typeface="Courier New" panose="02070309020205020404" pitchFamily="49" charset="0"/>
              </a:rPr>
              <a:t>name</a:t>
            </a:r>
            <a:r>
              <a:rPr lang="en-US" altLang="en-US" sz="1200" dirty="0">
                <a:solidFill>
                  <a:srgbClr val="333333"/>
                </a:solidFill>
                <a:latin typeface="Roboto"/>
              </a:rPr>
              <a:t> in </a:t>
            </a:r>
            <a:r>
              <a:rPr lang="en-US" altLang="en-US" sz="1200" dirty="0">
                <a:solidFill>
                  <a:srgbClr val="333333"/>
                </a:solidFill>
                <a:latin typeface="Courier New" panose="02070309020205020404" pitchFamily="49" charset="0"/>
                <a:cs typeface="Courier New" panose="02070309020205020404" pitchFamily="49" charset="0"/>
              </a:rPr>
              <a:t>arr</a:t>
            </a:r>
            <a:r>
              <a:rPr lang="en-US" altLang="en-US" sz="1200" dirty="0">
                <a:solidFill>
                  <a:srgbClr val="333333"/>
                </a:solidFill>
                <a:latin typeface="Roboto"/>
              </a:rPr>
              <a:t>. The method returns </a:t>
            </a:r>
            <a:r>
              <a:rPr lang="en-US" altLang="en-US" sz="1200" dirty="0">
                <a:solidFill>
                  <a:srgbClr val="333333"/>
                </a:solidFill>
                <a:latin typeface="Courier New" panose="02070309020205020404" pitchFamily="49" charset="0"/>
                <a:cs typeface="Courier New" panose="02070309020205020404" pitchFamily="49" charset="0"/>
              </a:rPr>
              <a:t>true</a:t>
            </a:r>
            <a:r>
              <a:rPr lang="en-US" altLang="en-US" sz="1200" dirty="0">
                <a:solidFill>
                  <a:srgbClr val="333333"/>
                </a:solidFill>
                <a:latin typeface="Roboto"/>
              </a:rPr>
              <a:t> if an exact match is found and returns </a:t>
            </a:r>
            <a:r>
              <a:rPr lang="en-US" altLang="en-US" sz="1200" dirty="0">
                <a:solidFill>
                  <a:srgbClr val="333333"/>
                </a:solidFill>
                <a:latin typeface="Courier New" panose="02070309020205020404" pitchFamily="49" charset="0"/>
                <a:cs typeface="Courier New" panose="02070309020205020404" pitchFamily="49" charset="0"/>
              </a:rPr>
              <a:t>false</a:t>
            </a:r>
            <a:r>
              <a:rPr lang="en-US" altLang="en-US" sz="1200" dirty="0">
                <a:solidFill>
                  <a:srgbClr val="333333"/>
                </a:solidFill>
                <a:latin typeface="Roboto"/>
              </a:rPr>
              <a:t> otherwise.</a:t>
            </a:r>
            <a:endParaRPr lang="en-US" altLang="en-US" sz="700" dirty="0"/>
          </a:p>
          <a:p>
            <a:pPr lvl="0">
              <a:spcBef>
                <a:spcPts val="600"/>
              </a:spcBef>
              <a:spcAft>
                <a:spcPts val="600"/>
              </a:spcAft>
            </a:pPr>
            <a:r>
              <a:rPr lang="en-US" altLang="en-US" sz="1200" dirty="0">
                <a:solidFill>
                  <a:srgbClr val="333333"/>
                </a:solidFill>
                <a:latin typeface="Roboto"/>
              </a:rPr>
              <a:t>The example below shows the intended behavior of the </a:t>
            </a:r>
            <a:r>
              <a:rPr lang="en-US" altLang="en-US" sz="1200" dirty="0" err="1">
                <a:solidFill>
                  <a:srgbClr val="333333"/>
                </a:solidFill>
                <a:latin typeface="Courier New" panose="02070309020205020404" pitchFamily="49" charset="0"/>
                <a:cs typeface="Courier New" panose="02070309020205020404" pitchFamily="49" charset="0"/>
              </a:rPr>
              <a:t>setAvailableUserNames</a:t>
            </a:r>
            <a:r>
              <a:rPr lang="en-US" altLang="en-US" sz="1200" dirty="0">
                <a:solidFill>
                  <a:srgbClr val="333333"/>
                </a:solidFill>
                <a:latin typeface="Roboto"/>
              </a:rPr>
              <a:t> method.</a:t>
            </a:r>
          </a:p>
          <a:p>
            <a:pPr lvl="0">
              <a:spcBef>
                <a:spcPts val="600"/>
              </a:spcBef>
              <a:spcAft>
                <a:spcPts val="600"/>
              </a:spcAft>
            </a:pPr>
            <a:endParaRPr lang="en-US" altLang="en-US" sz="700" dirty="0"/>
          </a:p>
          <a:p>
            <a:pPr lvl="0">
              <a:spcBef>
                <a:spcPts val="600"/>
              </a:spcBef>
              <a:spcAft>
                <a:spcPts val="600"/>
              </a:spcAft>
            </a:pPr>
            <a:endParaRPr lang="en-US" altLang="en-US" sz="1200" dirty="0">
              <a:solidFill>
                <a:srgbClr val="333333"/>
              </a:solidFill>
              <a:latin typeface="Roboto"/>
            </a:endParaRPr>
          </a:p>
          <a:p>
            <a:pPr lvl="0">
              <a:spcBef>
                <a:spcPts val="600"/>
              </a:spcBef>
              <a:spcAft>
                <a:spcPts val="600"/>
              </a:spcAft>
            </a:pPr>
            <a:endParaRPr lang="en-US" altLang="en-US" sz="1200" dirty="0">
              <a:solidFill>
                <a:srgbClr val="333333"/>
              </a:solidFill>
              <a:latin typeface="Roboto"/>
            </a:endParaRPr>
          </a:p>
          <a:p>
            <a:pPr lvl="0">
              <a:spcBef>
                <a:spcPts val="600"/>
              </a:spcBef>
              <a:spcAft>
                <a:spcPts val="600"/>
              </a:spcAft>
            </a:pPr>
            <a:endParaRPr lang="en-US" altLang="en-US" sz="1200" dirty="0">
              <a:solidFill>
                <a:srgbClr val="333333"/>
              </a:solidFill>
              <a:latin typeface="Roboto"/>
            </a:endParaRPr>
          </a:p>
          <a:p>
            <a:pPr lvl="0">
              <a:spcBef>
                <a:spcPts val="1200"/>
              </a:spcBef>
              <a:spcAft>
                <a:spcPts val="600"/>
              </a:spcAft>
            </a:pPr>
            <a:r>
              <a:rPr lang="en-US" altLang="en-US" sz="1200" dirty="0">
                <a:solidFill>
                  <a:srgbClr val="333333"/>
                </a:solidFill>
                <a:latin typeface="Roboto"/>
              </a:rPr>
              <a:t>Assume that the constructor works as specified, regardless of what you wrote in part (a). You must use </a:t>
            </a:r>
            <a:r>
              <a:rPr lang="en-US" altLang="en-US" sz="1200" dirty="0" err="1">
                <a:solidFill>
                  <a:srgbClr val="333333"/>
                </a:solidFill>
                <a:latin typeface="Courier New" panose="02070309020205020404" pitchFamily="49" charset="0"/>
                <a:cs typeface="Courier New" panose="02070309020205020404" pitchFamily="49" charset="0"/>
              </a:rPr>
              <a:t>isUsed</a:t>
            </a:r>
            <a:r>
              <a:rPr lang="en-US" altLang="en-US" sz="1200" dirty="0">
                <a:solidFill>
                  <a:srgbClr val="333333"/>
                </a:solidFill>
                <a:latin typeface="Roboto"/>
              </a:rPr>
              <a:t> appropriately to receive full credit.</a:t>
            </a:r>
            <a:endParaRPr lang="en-US" altLang="en-US" sz="700" dirty="0"/>
          </a:p>
          <a:p>
            <a:pPr lvl="0">
              <a:spcBef>
                <a:spcPts val="600"/>
              </a:spcBef>
              <a:spcAft>
                <a:spcPts val="600"/>
              </a:spcAft>
            </a:pPr>
            <a:r>
              <a:rPr lang="en-US" altLang="en-US" sz="1200" dirty="0">
                <a:solidFill>
                  <a:srgbClr val="333333"/>
                </a:solidFill>
                <a:latin typeface="Roboto"/>
              </a:rPr>
              <a:t>Complete the </a:t>
            </a:r>
            <a:r>
              <a:rPr lang="en-US" altLang="en-US" sz="1200" dirty="0" err="1">
                <a:solidFill>
                  <a:srgbClr val="333333"/>
                </a:solidFill>
                <a:latin typeface="Courier New" panose="02070309020205020404" pitchFamily="49" charset="0"/>
                <a:cs typeface="Courier New" panose="02070309020205020404" pitchFamily="49" charset="0"/>
              </a:rPr>
              <a:t>setAvailableUserNames</a:t>
            </a:r>
            <a:r>
              <a:rPr lang="en-US" altLang="en-US" sz="1200" dirty="0">
                <a:solidFill>
                  <a:srgbClr val="333333"/>
                </a:solidFill>
                <a:latin typeface="Roboto"/>
              </a:rPr>
              <a:t> method below.</a:t>
            </a:r>
            <a:endParaRPr lang="en-US" altLang="en-US" sz="700" dirty="0"/>
          </a:p>
          <a:p>
            <a:pPr lvl="0"/>
            <a:r>
              <a:rPr lang="en-US" altLang="en-US" sz="1200" dirty="0">
                <a:solidFill>
                  <a:srgbClr val="333333"/>
                </a:solidFill>
                <a:latin typeface="Courier New" panose="02070309020205020404" pitchFamily="49" charset="0"/>
                <a:cs typeface="Courier New" panose="02070309020205020404" pitchFamily="49" charset="0"/>
              </a:rPr>
              <a:t>/** Removes strings from </a:t>
            </a:r>
            <a:r>
              <a:rPr lang="en-US" altLang="en-US" sz="1200" dirty="0" err="1">
                <a:solidFill>
                  <a:srgbClr val="333333"/>
                </a:solidFill>
                <a:latin typeface="Courier New" panose="02070309020205020404" pitchFamily="49" charset="0"/>
                <a:cs typeface="Courier New" panose="02070309020205020404" pitchFamily="49" charset="0"/>
              </a:rPr>
              <a:t>possibleNames</a:t>
            </a:r>
            <a:r>
              <a:rPr lang="en-US" altLang="en-US" sz="1200" dirty="0">
                <a:solidFill>
                  <a:srgbClr val="333333"/>
                </a:solidFill>
                <a:latin typeface="Courier New" panose="02070309020205020404" pitchFamily="49" charset="0"/>
                <a:cs typeface="Courier New" panose="02070309020205020404" pitchFamily="49" charset="0"/>
              </a:rPr>
              <a:t> that are found in </a:t>
            </a:r>
            <a:r>
              <a:rPr lang="en-US" altLang="en-US" sz="1200" dirty="0" err="1">
                <a:solidFill>
                  <a:srgbClr val="333333"/>
                </a:solidFill>
                <a:latin typeface="Courier New" panose="02070309020205020404" pitchFamily="49" charset="0"/>
                <a:cs typeface="Courier New" panose="02070309020205020404" pitchFamily="49" charset="0"/>
              </a:rPr>
              <a:t>usedNames</a:t>
            </a:r>
            <a:r>
              <a:rPr lang="en-US" altLang="en-US" sz="1200" dirty="0">
                <a:solidFill>
                  <a:srgbClr val="333333"/>
                </a:solidFill>
                <a:latin typeface="Courier New" panose="02070309020205020404" pitchFamily="49" charset="0"/>
                <a:cs typeface="Courier New" panose="02070309020205020404" pitchFamily="49" charset="0"/>
              </a:rPr>
              <a:t> as described in part (b).</a:t>
            </a:r>
            <a:endParaRPr lang="en-US" altLang="en-US" sz="1200" dirty="0">
              <a:solidFill>
                <a:srgbClr val="333333"/>
              </a:solidFill>
              <a:latin typeface="Roboto"/>
            </a:endParaRPr>
          </a:p>
          <a:p>
            <a:pPr lvl="0"/>
            <a:r>
              <a:rPr lang="en-US" altLang="en-US" sz="1200" dirty="0">
                <a:solidFill>
                  <a:srgbClr val="333333"/>
                </a:solidFill>
                <a:latin typeface="Courier New" panose="02070309020205020404" pitchFamily="49" charset="0"/>
                <a:cs typeface="Courier New" panose="02070309020205020404" pitchFamily="49" charset="0"/>
              </a:rPr>
              <a:t>*/</a:t>
            </a:r>
            <a:endParaRPr lang="en-US" altLang="en-US" sz="1200" dirty="0">
              <a:solidFill>
                <a:srgbClr val="333333"/>
              </a:solidFill>
              <a:latin typeface="Roboto"/>
            </a:endParaRPr>
          </a:p>
          <a:p>
            <a:pPr lvl="0"/>
            <a:r>
              <a:rPr lang="en-US" altLang="en-US" sz="1200" dirty="0">
                <a:solidFill>
                  <a:srgbClr val="333333"/>
                </a:solidFill>
                <a:latin typeface="Courier New" panose="02070309020205020404" pitchFamily="49" charset="0"/>
                <a:cs typeface="Courier New" panose="02070309020205020404" pitchFamily="49" charset="0"/>
              </a:rPr>
              <a:t>public void </a:t>
            </a:r>
            <a:r>
              <a:rPr lang="en-US" altLang="en-US" sz="1200" dirty="0" err="1">
                <a:solidFill>
                  <a:srgbClr val="333333"/>
                </a:solidFill>
                <a:latin typeface="Courier New" panose="02070309020205020404" pitchFamily="49" charset="0"/>
                <a:cs typeface="Courier New" panose="02070309020205020404" pitchFamily="49" charset="0"/>
              </a:rPr>
              <a:t>setAvailableUserNames</a:t>
            </a:r>
            <a:r>
              <a:rPr lang="en-US" altLang="en-US" sz="1200" dirty="0">
                <a:solidFill>
                  <a:srgbClr val="333333"/>
                </a:solidFill>
                <a:latin typeface="Courier New" panose="02070309020205020404" pitchFamily="49" charset="0"/>
                <a:cs typeface="Courier New" panose="02070309020205020404" pitchFamily="49" charset="0"/>
              </a:rPr>
              <a:t>(String[] </a:t>
            </a:r>
            <a:r>
              <a:rPr lang="en-US" altLang="en-US" sz="1200" dirty="0" err="1">
                <a:solidFill>
                  <a:srgbClr val="333333"/>
                </a:solidFill>
                <a:latin typeface="Courier New" panose="02070309020205020404" pitchFamily="49" charset="0"/>
                <a:cs typeface="Courier New" panose="02070309020205020404" pitchFamily="49" charset="0"/>
              </a:rPr>
              <a:t>usedNames</a:t>
            </a:r>
            <a:r>
              <a:rPr lang="en-US" altLang="en-US" sz="1200" dirty="0">
                <a:solidFill>
                  <a:srgbClr val="333333"/>
                </a:solidFill>
                <a:latin typeface="Courier New" panose="02070309020205020404" pitchFamily="49" charset="0"/>
                <a:cs typeface="Courier New" panose="02070309020205020404" pitchFamily="49" charset="0"/>
              </a:rPr>
              <a:t>)</a:t>
            </a:r>
            <a:endParaRPr lang="en-US" altLang="en-US" sz="2800" dirty="0">
              <a:latin typeface="Arial" panose="020B0604020202020204" pitchFamily="34" charset="0"/>
            </a:endParaRPr>
          </a:p>
          <a:p>
            <a:pPr>
              <a:spcBef>
                <a:spcPts val="600"/>
              </a:spcBef>
              <a:spcAft>
                <a:spcPts val="600"/>
              </a:spcAft>
            </a:pPr>
            <a:endParaRPr lang="en-US" altLang="en-US" sz="1200" dirty="0"/>
          </a:p>
        </p:txBody>
      </p:sp>
      <p:sp>
        <p:nvSpPr>
          <p:cNvPr id="15" name="Rectangle 14">
            <a:extLst>
              <a:ext uri="{FF2B5EF4-FFF2-40B4-BE49-F238E27FC236}">
                <a16:creationId xmlns:a16="http://schemas.microsoft.com/office/drawing/2014/main" id="{0807C009-F094-4FD6-A878-7BF1BF6A95DE}"/>
              </a:ext>
            </a:extLst>
          </p:cNvPr>
          <p:cNvSpPr/>
          <p:nvPr/>
        </p:nvSpPr>
        <p:spPr>
          <a:xfrm>
            <a:off x="304836" y="2804160"/>
            <a:ext cx="4495764" cy="1197928"/>
          </a:xfrm>
          <a:prstGeom prst="rect">
            <a:avLst/>
          </a:prstGeom>
          <a:solidFill>
            <a:schemeClr val="bg2">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Rectangle: Rounded Corners 18">
            <a:extLst>
              <a:ext uri="{FF2B5EF4-FFF2-40B4-BE49-F238E27FC236}">
                <a16:creationId xmlns:a16="http://schemas.microsoft.com/office/drawing/2014/main" id="{4F2ACD31-BEB3-4CCE-AB4A-A453F4FEA369}"/>
              </a:ext>
            </a:extLst>
          </p:cNvPr>
          <p:cNvSpPr/>
          <p:nvPr/>
        </p:nvSpPr>
        <p:spPr>
          <a:xfrm>
            <a:off x="188625" y="33814"/>
            <a:ext cx="8640601" cy="1153342"/>
          </a:xfrm>
          <a:prstGeom prst="roundRect">
            <a:avLst/>
          </a:prstGeom>
          <a:solidFill>
            <a:schemeClr val="bg1">
              <a:lumMod val="85000"/>
            </a:schemeClr>
          </a:solidFill>
          <a:ln w="952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37" name="TextBox 22">
            <a:extLst>
              <a:ext uri="{FF2B5EF4-FFF2-40B4-BE49-F238E27FC236}">
                <a16:creationId xmlns:a16="http://schemas.microsoft.com/office/drawing/2014/main" id="{F1357545-6251-4650-A000-27F809A8FCC7}"/>
              </a:ext>
            </a:extLst>
          </p:cNvPr>
          <p:cNvSpPr txBox="1">
            <a:spLocks noChangeArrowheads="1"/>
          </p:cNvSpPr>
          <p:nvPr/>
        </p:nvSpPr>
        <p:spPr bwMode="auto">
          <a:xfrm>
            <a:off x="303537" y="156478"/>
            <a:ext cx="78996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pPr marL="228600" indent="-228600">
              <a:buAutoNum type="arabicPeriod"/>
            </a:pPr>
            <a:r>
              <a:rPr lang="en-US" altLang="en-US" sz="1200" dirty="0"/>
              <a:t>Essential: slow careful reading of the given information</a:t>
            </a:r>
          </a:p>
          <a:p>
            <a:r>
              <a:rPr lang="en-US" altLang="en-US" sz="1200" dirty="0"/>
              <a:t>    The example provides a clear picture of what needs to happen</a:t>
            </a:r>
          </a:p>
          <a:p>
            <a:r>
              <a:rPr lang="en-US" altLang="en-US" sz="1200" dirty="0"/>
              <a:t>    You </a:t>
            </a:r>
            <a:r>
              <a:rPr lang="en-US" altLang="en-US" sz="1200" b="1" i="1" dirty="0"/>
              <a:t>MUST</a:t>
            </a:r>
            <a:r>
              <a:rPr lang="en-US" altLang="en-US" sz="1200" i="1" dirty="0"/>
              <a:t> </a:t>
            </a:r>
            <a:r>
              <a:rPr lang="en-US" altLang="en-US" sz="1200" dirty="0"/>
              <a:t>think through, walk through the example(s) to understand the problem</a:t>
            </a:r>
          </a:p>
          <a:p>
            <a:r>
              <a:rPr lang="en-US" altLang="en-US" sz="1200" dirty="0"/>
              <a:t>    If you gloss this over, you will end up having to reread and </a:t>
            </a:r>
            <a:r>
              <a:rPr lang="en-US" altLang="en-US" sz="1200" dirty="0" err="1"/>
              <a:t>rereread</a:t>
            </a:r>
            <a:r>
              <a:rPr lang="en-US" altLang="en-US" sz="1200" dirty="0"/>
              <a:t> the problem and waste time</a:t>
            </a:r>
          </a:p>
        </p:txBody>
      </p:sp>
      <p:sp>
        <p:nvSpPr>
          <p:cNvPr id="33" name="Rectangle 32">
            <a:extLst>
              <a:ext uri="{FF2B5EF4-FFF2-40B4-BE49-F238E27FC236}">
                <a16:creationId xmlns:a16="http://schemas.microsoft.com/office/drawing/2014/main" id="{50E21AAF-BD10-4DE3-8A74-6AE7BBA616CD}"/>
              </a:ext>
            </a:extLst>
          </p:cNvPr>
          <p:cNvSpPr/>
          <p:nvPr/>
        </p:nvSpPr>
        <p:spPr>
          <a:xfrm>
            <a:off x="4993640" y="2808211"/>
            <a:ext cx="3997960" cy="1197928"/>
          </a:xfrm>
          <a:prstGeom prst="rect">
            <a:avLst/>
          </a:prstGeom>
          <a:solidFill>
            <a:schemeClr val="bg2">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TextBox 22">
            <a:extLst>
              <a:ext uri="{FF2B5EF4-FFF2-40B4-BE49-F238E27FC236}">
                <a16:creationId xmlns:a16="http://schemas.microsoft.com/office/drawing/2014/main" id="{2E462ADD-2B93-43E3-A1D3-1B6D2F6FA701}"/>
              </a:ext>
            </a:extLst>
          </p:cNvPr>
          <p:cNvSpPr txBox="1">
            <a:spLocks noChangeArrowheads="1"/>
          </p:cNvSpPr>
          <p:nvPr/>
        </p:nvSpPr>
        <p:spPr bwMode="auto">
          <a:xfrm>
            <a:off x="303537" y="164189"/>
            <a:ext cx="78996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2. We need to remove entries from the </a:t>
            </a:r>
            <a:r>
              <a:rPr lang="en-US" altLang="en-US" sz="1200" dirty="0" err="1"/>
              <a:t>ArrayList</a:t>
            </a:r>
            <a:r>
              <a:rPr lang="en-US" altLang="en-US" sz="1200" dirty="0"/>
              <a:t> that match elements in the provided array.</a:t>
            </a:r>
          </a:p>
        </p:txBody>
      </p:sp>
      <p:sp>
        <p:nvSpPr>
          <p:cNvPr id="35" name="TextBox 22">
            <a:extLst>
              <a:ext uri="{FF2B5EF4-FFF2-40B4-BE49-F238E27FC236}">
                <a16:creationId xmlns:a16="http://schemas.microsoft.com/office/drawing/2014/main" id="{E568FF58-2A1B-403F-8D79-7FA70F345E4A}"/>
              </a:ext>
            </a:extLst>
          </p:cNvPr>
          <p:cNvSpPr txBox="1">
            <a:spLocks noChangeArrowheads="1"/>
          </p:cNvSpPr>
          <p:nvPr/>
        </p:nvSpPr>
        <p:spPr bwMode="auto">
          <a:xfrm>
            <a:off x="303537" y="162443"/>
            <a:ext cx="789960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3. DING </a:t>
            </a:r>
            <a:r>
              <a:rPr lang="en-US" altLang="en-US" sz="1200" dirty="0" err="1"/>
              <a:t>DING</a:t>
            </a:r>
            <a:r>
              <a:rPr lang="en-US" altLang="en-US" sz="1200" dirty="0"/>
              <a:t> </a:t>
            </a:r>
            <a:r>
              <a:rPr lang="en-US" altLang="en-US" sz="1200" dirty="0" err="1"/>
              <a:t>DING</a:t>
            </a:r>
            <a:r>
              <a:rPr lang="en-US" altLang="en-US" sz="1200" dirty="0"/>
              <a:t> </a:t>
            </a:r>
            <a:r>
              <a:rPr lang="en-US" altLang="en-US" sz="1200" dirty="0" err="1"/>
              <a:t>DING</a:t>
            </a:r>
            <a:r>
              <a:rPr lang="en-US" altLang="en-US" sz="1200" dirty="0"/>
              <a:t>!  This is </a:t>
            </a:r>
            <a:r>
              <a:rPr lang="en-US" altLang="en-US" sz="1200" b="1" i="1" dirty="0"/>
              <a:t>MASSIVE</a:t>
            </a:r>
            <a:r>
              <a:rPr lang="en-US" altLang="en-US" sz="1200" dirty="0"/>
              <a:t>!</a:t>
            </a:r>
          </a:p>
          <a:p>
            <a:r>
              <a:rPr lang="en-US" altLang="en-US" sz="1200" dirty="0"/>
              <a:t>    When they provide a “helper method” they </a:t>
            </a:r>
            <a:r>
              <a:rPr lang="en-US" altLang="en-US" sz="1200" b="1" i="1" dirty="0"/>
              <a:t>intend</a:t>
            </a:r>
            <a:r>
              <a:rPr lang="en-US" altLang="en-US" sz="1200" dirty="0"/>
              <a:t> for you to use it.</a:t>
            </a:r>
          </a:p>
          <a:p>
            <a:r>
              <a:rPr lang="en-US" altLang="en-US" sz="1200" dirty="0"/>
              <a:t>    The problem is constructed to need this helper method.</a:t>
            </a:r>
          </a:p>
          <a:p>
            <a:r>
              <a:rPr lang="en-US" altLang="en-US" sz="1200" dirty="0"/>
              <a:t>    This helper method tells you if a given name is already in the array (of Strings).</a:t>
            </a:r>
          </a:p>
          <a:p>
            <a:r>
              <a:rPr lang="en-US" altLang="en-US" sz="1200" dirty="0"/>
              <a:t>    Since it searches in an </a:t>
            </a:r>
            <a:r>
              <a:rPr lang="en-US" altLang="en-US" sz="1200" b="1" i="1" dirty="0"/>
              <a:t>ARRAY</a:t>
            </a:r>
            <a:r>
              <a:rPr lang="en-US" altLang="en-US" sz="1200" dirty="0"/>
              <a:t> we’ll pull a name from the </a:t>
            </a:r>
            <a:r>
              <a:rPr lang="en-US" altLang="en-US" sz="1200" dirty="0" err="1"/>
              <a:t>ArrayList</a:t>
            </a:r>
            <a:r>
              <a:rPr lang="en-US" altLang="en-US" sz="1200" dirty="0"/>
              <a:t> and check if it is in the array.</a:t>
            </a:r>
          </a:p>
        </p:txBody>
      </p:sp>
      <p:sp>
        <p:nvSpPr>
          <p:cNvPr id="36" name="TextBox 22">
            <a:extLst>
              <a:ext uri="{FF2B5EF4-FFF2-40B4-BE49-F238E27FC236}">
                <a16:creationId xmlns:a16="http://schemas.microsoft.com/office/drawing/2014/main" id="{639C66EF-EB37-4698-B7EE-4B40E4719C2E}"/>
              </a:ext>
            </a:extLst>
          </p:cNvPr>
          <p:cNvSpPr txBox="1">
            <a:spLocks noChangeArrowheads="1"/>
          </p:cNvSpPr>
          <p:nvPr/>
        </p:nvSpPr>
        <p:spPr bwMode="auto">
          <a:xfrm>
            <a:off x="307810" y="143506"/>
            <a:ext cx="789960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4. And now … the example</a:t>
            </a:r>
          </a:p>
          <a:p>
            <a:r>
              <a:rPr lang="en-US" altLang="en-US" sz="1200" dirty="0"/>
              <a:t>    I cannot express how important the examples are.</a:t>
            </a:r>
          </a:p>
          <a:p>
            <a:r>
              <a:rPr lang="en-US" altLang="en-US" sz="1200" dirty="0"/>
              <a:t>    You can’t do these problems unless you walk through the example.</a:t>
            </a:r>
          </a:p>
          <a:p>
            <a:r>
              <a:rPr lang="en-US" altLang="en-US" sz="1200" dirty="0"/>
              <a:t>    They are the window into the algorithm for this problem.</a:t>
            </a:r>
          </a:p>
          <a:p>
            <a:r>
              <a:rPr lang="en-US" altLang="en-US" sz="1200" dirty="0"/>
              <a:t>    They can also show you important edge cases.</a:t>
            </a:r>
          </a:p>
        </p:txBody>
      </p:sp>
      <p:sp>
        <p:nvSpPr>
          <p:cNvPr id="37" name="TextBox 22">
            <a:extLst>
              <a:ext uri="{FF2B5EF4-FFF2-40B4-BE49-F238E27FC236}">
                <a16:creationId xmlns:a16="http://schemas.microsoft.com/office/drawing/2014/main" id="{6E06EC60-08A6-4F8E-9F9D-60F06B15FAEA}"/>
              </a:ext>
            </a:extLst>
          </p:cNvPr>
          <p:cNvSpPr txBox="1">
            <a:spLocks noChangeArrowheads="1"/>
          </p:cNvSpPr>
          <p:nvPr/>
        </p:nvSpPr>
        <p:spPr bwMode="auto">
          <a:xfrm>
            <a:off x="312083" y="148553"/>
            <a:ext cx="789960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5. In this case, on the left we see some example code...</a:t>
            </a:r>
          </a:p>
          <a:p>
            <a:r>
              <a:rPr lang="en-US" altLang="en-US" sz="1200" dirty="0"/>
              <a:t>    …and on the right, for each line, what that line of code will produce or do.</a:t>
            </a:r>
          </a:p>
          <a:p>
            <a:r>
              <a:rPr lang="en-US" altLang="en-US" sz="1200" dirty="0"/>
              <a:t>    Let’s walk through this example.</a:t>
            </a:r>
          </a:p>
        </p:txBody>
      </p:sp>
      <p:sp>
        <p:nvSpPr>
          <p:cNvPr id="43" name="TextBox 22">
            <a:extLst>
              <a:ext uri="{FF2B5EF4-FFF2-40B4-BE49-F238E27FC236}">
                <a16:creationId xmlns:a16="http://schemas.microsoft.com/office/drawing/2014/main" id="{3616FAF5-9140-4E5E-A7AD-DC8B1447573E}"/>
              </a:ext>
            </a:extLst>
          </p:cNvPr>
          <p:cNvSpPr txBox="1">
            <a:spLocks noChangeArrowheads="1"/>
          </p:cNvSpPr>
          <p:nvPr/>
        </p:nvSpPr>
        <p:spPr bwMode="auto">
          <a:xfrm>
            <a:off x="313507" y="163753"/>
            <a:ext cx="78996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6. Here we see what an input string (the list of names to be removed) could look like.</a:t>
            </a:r>
          </a:p>
          <a:p>
            <a:r>
              <a:rPr lang="en-US" altLang="en-US" sz="1200" dirty="0"/>
              <a:t>    We need to remove: “</a:t>
            </a:r>
            <a:r>
              <a:rPr lang="en-US" altLang="en-US" sz="1200" dirty="0" err="1"/>
              <a:t>harta</a:t>
            </a:r>
            <a:r>
              <a:rPr lang="en-US" altLang="en-US" sz="1200" dirty="0"/>
              <a:t>”</a:t>
            </a:r>
          </a:p>
          <a:p>
            <a:r>
              <a:rPr lang="en-US" altLang="en-US" sz="1200" dirty="0"/>
              <a:t>                                  “</a:t>
            </a:r>
            <a:r>
              <a:rPr lang="en-US" altLang="en-US" sz="1200" dirty="0" err="1"/>
              <a:t>hartm</a:t>
            </a:r>
            <a:r>
              <a:rPr lang="en-US" altLang="en-US" sz="1200" dirty="0"/>
              <a:t>”</a:t>
            </a:r>
          </a:p>
          <a:p>
            <a:r>
              <a:rPr lang="en-US" altLang="en-US" sz="1200" dirty="0"/>
              <a:t>                                  “</a:t>
            </a:r>
            <a:r>
              <a:rPr lang="en-US" altLang="en-US" sz="1200" dirty="0" err="1"/>
              <a:t>harty</a:t>
            </a:r>
            <a:r>
              <a:rPr lang="en-US" altLang="en-US" sz="1200" dirty="0"/>
              <a:t>”</a:t>
            </a:r>
          </a:p>
        </p:txBody>
      </p:sp>
      <p:sp>
        <p:nvSpPr>
          <p:cNvPr id="44" name="TextBox 22">
            <a:extLst>
              <a:ext uri="{FF2B5EF4-FFF2-40B4-BE49-F238E27FC236}">
                <a16:creationId xmlns:a16="http://schemas.microsoft.com/office/drawing/2014/main" id="{6499837F-E7CF-4D6C-8C81-221E30D23822}"/>
              </a:ext>
            </a:extLst>
          </p:cNvPr>
          <p:cNvSpPr txBox="1">
            <a:spLocks noChangeArrowheads="1"/>
          </p:cNvSpPr>
          <p:nvPr/>
        </p:nvSpPr>
        <p:spPr bwMode="auto">
          <a:xfrm>
            <a:off x="309947" y="144439"/>
            <a:ext cx="78996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7. Next we see a call to the constructor for our class.</a:t>
            </a:r>
          </a:p>
          <a:p>
            <a:r>
              <a:rPr lang="en-US" altLang="en-US" sz="1200" dirty="0"/>
              <a:t>    It will build the list of possible names from the first name “</a:t>
            </a:r>
            <a:r>
              <a:rPr lang="en-US" altLang="en-US" sz="1200" dirty="0" err="1"/>
              <a:t>mary</a:t>
            </a:r>
            <a:r>
              <a:rPr lang="en-US" altLang="en-US" sz="1200" dirty="0"/>
              <a:t>” and last name “hart”</a:t>
            </a:r>
          </a:p>
        </p:txBody>
      </p:sp>
      <p:sp>
        <p:nvSpPr>
          <p:cNvPr id="45" name="TextBox 22">
            <a:extLst>
              <a:ext uri="{FF2B5EF4-FFF2-40B4-BE49-F238E27FC236}">
                <a16:creationId xmlns:a16="http://schemas.microsoft.com/office/drawing/2014/main" id="{545F4597-7DDA-41F3-9915-817F8A47A560}"/>
              </a:ext>
            </a:extLst>
          </p:cNvPr>
          <p:cNvSpPr txBox="1">
            <a:spLocks noChangeArrowheads="1"/>
          </p:cNvSpPr>
          <p:nvPr/>
        </p:nvSpPr>
        <p:spPr bwMode="auto">
          <a:xfrm>
            <a:off x="316356" y="145425"/>
            <a:ext cx="78996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8. …and associated with it, the list of possible names produced.</a:t>
            </a:r>
          </a:p>
          <a:p>
            <a:r>
              <a:rPr lang="en-US" altLang="en-US" sz="1200" dirty="0"/>
              <a:t>    Compare this list with the list of names to remove.</a:t>
            </a:r>
          </a:p>
          <a:p>
            <a:r>
              <a:rPr lang="en-US" altLang="en-US" sz="1200" dirty="0"/>
              <a:t>    Are there matches?  These will need to be removed.</a:t>
            </a:r>
          </a:p>
          <a:p>
            <a:r>
              <a:rPr lang="en-US" altLang="en-US" sz="1200" dirty="0"/>
              <a:t>    Are there names in the possible name list </a:t>
            </a:r>
            <a:r>
              <a:rPr lang="en-US" altLang="en-US" sz="1200" b="1" dirty="0"/>
              <a:t>NOT</a:t>
            </a:r>
            <a:r>
              <a:rPr lang="en-US" altLang="en-US" sz="1200" dirty="0"/>
              <a:t> in the “remove these” list?</a:t>
            </a:r>
          </a:p>
        </p:txBody>
      </p:sp>
      <p:sp>
        <p:nvSpPr>
          <p:cNvPr id="46" name="TextBox 22">
            <a:extLst>
              <a:ext uri="{FF2B5EF4-FFF2-40B4-BE49-F238E27FC236}">
                <a16:creationId xmlns:a16="http://schemas.microsoft.com/office/drawing/2014/main" id="{933A391C-E2BA-4BD5-A226-E25E85581764}"/>
              </a:ext>
            </a:extLst>
          </p:cNvPr>
          <p:cNvSpPr txBox="1">
            <a:spLocks noChangeArrowheads="1"/>
          </p:cNvSpPr>
          <p:nvPr/>
        </p:nvSpPr>
        <p:spPr bwMode="auto">
          <a:xfrm>
            <a:off x="316356" y="130067"/>
            <a:ext cx="78996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9. Finally, we see a call to the method we are to write…</a:t>
            </a:r>
          </a:p>
        </p:txBody>
      </p:sp>
      <p:sp>
        <p:nvSpPr>
          <p:cNvPr id="47" name="TextBox 22">
            <a:extLst>
              <a:ext uri="{FF2B5EF4-FFF2-40B4-BE49-F238E27FC236}">
                <a16:creationId xmlns:a16="http://schemas.microsoft.com/office/drawing/2014/main" id="{20CF6607-56EF-4B88-81FA-B67707CC929F}"/>
              </a:ext>
            </a:extLst>
          </p:cNvPr>
          <p:cNvSpPr txBox="1">
            <a:spLocks noChangeArrowheads="1"/>
          </p:cNvSpPr>
          <p:nvPr/>
        </p:nvSpPr>
        <p:spPr bwMode="auto">
          <a:xfrm>
            <a:off x="301400" y="123010"/>
            <a:ext cx="789960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10. …and what will be left in the possible names list.</a:t>
            </a:r>
          </a:p>
          <a:p>
            <a:r>
              <a:rPr lang="en-US" altLang="en-US" sz="1200" dirty="0"/>
              <a:t>      Some things to note:</a:t>
            </a:r>
          </a:p>
          <a:p>
            <a:r>
              <a:rPr lang="en-US" altLang="en-US" sz="1200" dirty="0"/>
              <a:t>           * the order of the possible names list has not been changed, we’ve just removed entries</a:t>
            </a:r>
          </a:p>
          <a:p>
            <a:r>
              <a:rPr lang="en-US" altLang="en-US" sz="1200" dirty="0"/>
              <a:t>           * there are some names in the “remove these” list that weren’t found in the possible names</a:t>
            </a:r>
          </a:p>
        </p:txBody>
      </p:sp>
      <p:sp>
        <p:nvSpPr>
          <p:cNvPr id="51" name="TextBox 22">
            <a:extLst>
              <a:ext uri="{FF2B5EF4-FFF2-40B4-BE49-F238E27FC236}">
                <a16:creationId xmlns:a16="http://schemas.microsoft.com/office/drawing/2014/main" id="{696B3B0C-DFB0-4965-B919-2A0C17FBD004}"/>
              </a:ext>
            </a:extLst>
          </p:cNvPr>
          <p:cNvSpPr txBox="1">
            <a:spLocks noChangeArrowheads="1"/>
          </p:cNvSpPr>
          <p:nvPr/>
        </p:nvSpPr>
        <p:spPr bwMode="auto">
          <a:xfrm>
            <a:off x="299263" y="148395"/>
            <a:ext cx="78996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200" dirty="0"/>
              <a:t>11. Here we go!  This is the starting code snippet … let’s get going.</a:t>
            </a:r>
          </a:p>
        </p:txBody>
      </p:sp>
    </p:spTree>
    <p:extLst>
      <p:ext uri="{BB962C8B-B14F-4D97-AF65-F5344CB8AC3E}">
        <p14:creationId xmlns:p14="http://schemas.microsoft.com/office/powerpoint/2010/main" val="2381486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36"/>
                                        </p:tgtEl>
                                        <p:attrNameLst>
                                          <p:attrName>style.visibility</p:attrName>
                                        </p:attrNameLst>
                                      </p:cBhvr>
                                      <p:to>
                                        <p:strVal val="visible"/>
                                      </p:to>
                                    </p:set>
                                    <p:animEffect transition="in" filter="fade">
                                      <p:cBhvr>
                                        <p:cTn id="7" dur="500"/>
                                        <p:tgtEl>
                                          <p:spTgt spid="92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par>
                                <p:cTn id="13" presetID="10" presetClass="entr" presetSubtype="0" fill="hold" nodeType="withEffect">
                                  <p:stCondLst>
                                    <p:cond delay="0"/>
                                  </p:stCondLst>
                                  <p:childTnLst>
                                    <p:set>
                                      <p:cBhvr>
                                        <p:cTn id="14" dur="1" fill="hold">
                                          <p:stCondLst>
                                            <p:cond delay="0"/>
                                          </p:stCondLst>
                                        </p:cTn>
                                        <p:tgtEl>
                                          <p:spTgt spid="9237">
                                            <p:txEl>
                                              <p:pRg st="0" end="0"/>
                                            </p:txEl>
                                          </p:spTgt>
                                        </p:tgtEl>
                                        <p:attrNameLst>
                                          <p:attrName>style.visibility</p:attrName>
                                        </p:attrNameLst>
                                      </p:cBhvr>
                                      <p:to>
                                        <p:strVal val="visible"/>
                                      </p:to>
                                    </p:set>
                                    <p:animEffect transition="in" filter="fade">
                                      <p:cBhvr>
                                        <p:cTn id="15" dur="500"/>
                                        <p:tgtEl>
                                          <p:spTgt spid="923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237">
                                            <p:txEl>
                                              <p:pRg st="1" end="1"/>
                                            </p:txEl>
                                          </p:spTgt>
                                        </p:tgtEl>
                                        <p:attrNameLst>
                                          <p:attrName>style.visibility</p:attrName>
                                        </p:attrNameLst>
                                      </p:cBhvr>
                                      <p:to>
                                        <p:strVal val="visible"/>
                                      </p:to>
                                    </p:set>
                                    <p:animEffect transition="in" filter="fade">
                                      <p:cBhvr>
                                        <p:cTn id="20" dur="500"/>
                                        <p:tgtEl>
                                          <p:spTgt spid="923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237">
                                            <p:txEl>
                                              <p:pRg st="2" end="2"/>
                                            </p:txEl>
                                          </p:spTgt>
                                        </p:tgtEl>
                                        <p:attrNameLst>
                                          <p:attrName>style.visibility</p:attrName>
                                        </p:attrNameLst>
                                      </p:cBhvr>
                                      <p:to>
                                        <p:strVal val="visible"/>
                                      </p:to>
                                    </p:set>
                                    <p:animEffect transition="in" filter="fade">
                                      <p:cBhvr>
                                        <p:cTn id="25" dur="500"/>
                                        <p:tgtEl>
                                          <p:spTgt spid="923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9237">
                                            <p:txEl>
                                              <p:pRg st="3" end="3"/>
                                            </p:txEl>
                                          </p:spTgt>
                                        </p:tgtEl>
                                        <p:attrNameLst>
                                          <p:attrName>style.visibility</p:attrName>
                                        </p:attrNameLst>
                                      </p:cBhvr>
                                      <p:to>
                                        <p:strVal val="visible"/>
                                      </p:to>
                                    </p:set>
                                    <p:animEffect transition="in" filter="fade">
                                      <p:cBhvr>
                                        <p:cTn id="30" dur="500"/>
                                        <p:tgtEl>
                                          <p:spTgt spid="923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nodeType="clickEffect">
                                  <p:stCondLst>
                                    <p:cond delay="0"/>
                                  </p:stCondLst>
                                  <p:childTnLst>
                                    <p:animEffect transition="out" filter="fade">
                                      <p:cBhvr>
                                        <p:cTn id="34" dur="500"/>
                                        <p:tgtEl>
                                          <p:spTgt spid="9237">
                                            <p:txEl>
                                              <p:pRg st="0" end="0"/>
                                            </p:txEl>
                                          </p:spTgt>
                                        </p:tgtEl>
                                      </p:cBhvr>
                                    </p:animEffect>
                                    <p:set>
                                      <p:cBhvr>
                                        <p:cTn id="35" dur="1" fill="hold">
                                          <p:stCondLst>
                                            <p:cond delay="499"/>
                                          </p:stCondLst>
                                        </p:cTn>
                                        <p:tgtEl>
                                          <p:spTgt spid="9237">
                                            <p:txEl>
                                              <p:pRg st="0" end="0"/>
                                            </p:txEl>
                                          </p:spTgt>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500"/>
                                        <p:tgtEl>
                                          <p:spTgt spid="9237">
                                            <p:txEl>
                                              <p:pRg st="1" end="1"/>
                                            </p:txEl>
                                          </p:spTgt>
                                        </p:tgtEl>
                                      </p:cBhvr>
                                    </p:animEffect>
                                    <p:set>
                                      <p:cBhvr>
                                        <p:cTn id="38" dur="1" fill="hold">
                                          <p:stCondLst>
                                            <p:cond delay="499"/>
                                          </p:stCondLst>
                                        </p:cTn>
                                        <p:tgtEl>
                                          <p:spTgt spid="9237">
                                            <p:txEl>
                                              <p:pRg st="1" end="1"/>
                                            </p:txEl>
                                          </p:spTgt>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500"/>
                                        <p:tgtEl>
                                          <p:spTgt spid="9237">
                                            <p:txEl>
                                              <p:pRg st="2" end="2"/>
                                            </p:txEl>
                                          </p:spTgt>
                                        </p:tgtEl>
                                      </p:cBhvr>
                                    </p:animEffect>
                                    <p:set>
                                      <p:cBhvr>
                                        <p:cTn id="41" dur="1" fill="hold">
                                          <p:stCondLst>
                                            <p:cond delay="499"/>
                                          </p:stCondLst>
                                        </p:cTn>
                                        <p:tgtEl>
                                          <p:spTgt spid="9237">
                                            <p:txEl>
                                              <p:pRg st="2" end="2"/>
                                            </p:txEl>
                                          </p:spTgt>
                                        </p:tgtEl>
                                        <p:attrNameLst>
                                          <p:attrName>style.visibility</p:attrName>
                                        </p:attrNameLst>
                                      </p:cBhvr>
                                      <p:to>
                                        <p:strVal val="hidden"/>
                                      </p:to>
                                    </p:set>
                                  </p:childTnLst>
                                </p:cTn>
                              </p:par>
                              <p:par>
                                <p:cTn id="42" presetID="10" presetClass="exit" presetSubtype="0" fill="hold" nodeType="withEffect">
                                  <p:stCondLst>
                                    <p:cond delay="0"/>
                                  </p:stCondLst>
                                  <p:childTnLst>
                                    <p:animEffect transition="out" filter="fade">
                                      <p:cBhvr>
                                        <p:cTn id="43" dur="500"/>
                                        <p:tgtEl>
                                          <p:spTgt spid="9237">
                                            <p:txEl>
                                              <p:pRg st="3" end="3"/>
                                            </p:txEl>
                                          </p:spTgt>
                                        </p:tgtEl>
                                      </p:cBhvr>
                                    </p:animEffect>
                                    <p:set>
                                      <p:cBhvr>
                                        <p:cTn id="44" dur="1" fill="hold">
                                          <p:stCondLst>
                                            <p:cond delay="499"/>
                                          </p:stCondLst>
                                        </p:cTn>
                                        <p:tgtEl>
                                          <p:spTgt spid="9237">
                                            <p:txEl>
                                              <p:pRg st="3" end="3"/>
                                            </p:txEl>
                                          </p:spTgt>
                                        </p:tgtEl>
                                        <p:attrNameLst>
                                          <p:attrName>style.visibility</p:attrName>
                                        </p:attrNameLst>
                                      </p:cBhvr>
                                      <p:to>
                                        <p:strVal val="hidden"/>
                                      </p:to>
                                    </p:set>
                                  </p:childTnLst>
                                </p:cTn>
                              </p:par>
                              <p:par>
                                <p:cTn id="45" presetID="10" presetClass="entr" presetSubtype="0" fill="hold" grpId="0" nodeType="with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500"/>
                                        <p:tgtEl>
                                          <p:spTgt spid="5"/>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500"/>
                                        <p:tgtEl>
                                          <p:spTgt spid="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500"/>
                                        <p:tgtEl>
                                          <p:spTgt spid="3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34"/>
                                        </p:tgtEl>
                                      </p:cBhvr>
                                    </p:animEffect>
                                    <p:set>
                                      <p:cBhvr>
                                        <p:cTn id="60" dur="1" fill="hold">
                                          <p:stCondLst>
                                            <p:cond delay="499"/>
                                          </p:stCondLst>
                                        </p:cTn>
                                        <p:tgtEl>
                                          <p:spTgt spid="34"/>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500"/>
                                        <p:tgtEl>
                                          <p:spTgt spid="5"/>
                                        </p:tgtEl>
                                      </p:cBhvr>
                                    </p:animEffect>
                                    <p:set>
                                      <p:cBhvr>
                                        <p:cTn id="63" dur="1" fill="hold">
                                          <p:stCondLst>
                                            <p:cond delay="499"/>
                                          </p:stCondLst>
                                        </p:cTn>
                                        <p:tgtEl>
                                          <p:spTgt spid="5"/>
                                        </p:tgtEl>
                                        <p:attrNameLst>
                                          <p:attrName>style.visibility</p:attrName>
                                        </p:attrNameLst>
                                      </p:cBhvr>
                                      <p:to>
                                        <p:strVal val="hidden"/>
                                      </p:to>
                                    </p:set>
                                  </p:childTnLst>
                                </p:cTn>
                              </p:par>
                              <p:par>
                                <p:cTn id="64" presetID="10" presetClass="exit" presetSubtype="0" fill="hold" grpId="1" nodeType="withEffect">
                                  <p:stCondLst>
                                    <p:cond delay="0"/>
                                  </p:stCondLst>
                                  <p:childTnLst>
                                    <p:animEffect transition="out" filter="fade">
                                      <p:cBhvr>
                                        <p:cTn id="65" dur="500"/>
                                        <p:tgtEl>
                                          <p:spTgt spid="7"/>
                                        </p:tgtEl>
                                      </p:cBhvr>
                                    </p:animEffect>
                                    <p:set>
                                      <p:cBhvr>
                                        <p:cTn id="66" dur="1" fill="hold">
                                          <p:stCondLst>
                                            <p:cond delay="499"/>
                                          </p:stCondLst>
                                        </p:cTn>
                                        <p:tgtEl>
                                          <p:spTgt spid="7"/>
                                        </p:tgtEl>
                                        <p:attrNameLst>
                                          <p:attrName>style.visibility</p:attrName>
                                        </p:attrNameLst>
                                      </p:cBhvr>
                                      <p:to>
                                        <p:strVal val="hidden"/>
                                      </p:to>
                                    </p:set>
                                  </p:childTnLst>
                                </p:cTn>
                              </p:par>
                              <p:par>
                                <p:cTn id="67" presetID="10" presetClass="entr" presetSubtype="0" fill="hold" grpId="0" nodeType="withEffect">
                                  <p:stCondLst>
                                    <p:cond delay="0"/>
                                  </p:stCondLst>
                                  <p:childTnLst>
                                    <p:set>
                                      <p:cBhvr>
                                        <p:cTn id="68" dur="1" fill="hold">
                                          <p:stCondLst>
                                            <p:cond delay="0"/>
                                          </p:stCondLst>
                                        </p:cTn>
                                        <p:tgtEl>
                                          <p:spTgt spid="4"/>
                                        </p:tgtEl>
                                        <p:attrNameLst>
                                          <p:attrName>style.visibility</p:attrName>
                                        </p:attrNameLst>
                                      </p:cBhvr>
                                      <p:to>
                                        <p:strVal val="visible"/>
                                      </p:to>
                                    </p:set>
                                    <p:animEffect transition="in" filter="fade">
                                      <p:cBhvr>
                                        <p:cTn id="69" dur="500"/>
                                        <p:tgtEl>
                                          <p:spTgt spid="4"/>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5">
                                            <p:txEl>
                                              <p:pRg st="0" end="0"/>
                                            </p:txEl>
                                          </p:spTgt>
                                        </p:tgtEl>
                                        <p:attrNameLst>
                                          <p:attrName>style.visibility</p:attrName>
                                        </p:attrNameLst>
                                      </p:cBhvr>
                                      <p:to>
                                        <p:strVal val="visible"/>
                                      </p:to>
                                    </p:set>
                                    <p:animEffect transition="in" filter="fade">
                                      <p:cBhvr>
                                        <p:cTn id="74" dur="500"/>
                                        <p:tgtEl>
                                          <p:spTgt spid="35">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48"/>
                                        </p:tgtEl>
                                        <p:attrNameLst>
                                          <p:attrName>style.visibility</p:attrName>
                                        </p:attrNameLst>
                                      </p:cBhvr>
                                      <p:to>
                                        <p:strVal val="visible"/>
                                      </p:to>
                                    </p:set>
                                    <p:animEffect transition="in" filter="fade">
                                      <p:cBhvr>
                                        <p:cTn id="79" dur="500"/>
                                        <p:tgtEl>
                                          <p:spTgt spid="4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9"/>
                                        </p:tgtEl>
                                        <p:attrNameLst>
                                          <p:attrName>style.visibility</p:attrName>
                                        </p:attrNameLst>
                                      </p:cBhvr>
                                      <p:to>
                                        <p:strVal val="visible"/>
                                      </p:to>
                                    </p:set>
                                    <p:animEffect transition="in" filter="fade">
                                      <p:cBhvr>
                                        <p:cTn id="82" dur="500"/>
                                        <p:tgtEl>
                                          <p:spTgt spid="49"/>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35">
                                            <p:txEl>
                                              <p:pRg st="1" end="1"/>
                                            </p:txEl>
                                          </p:spTgt>
                                        </p:tgtEl>
                                        <p:attrNameLst>
                                          <p:attrName>style.visibility</p:attrName>
                                        </p:attrNameLst>
                                      </p:cBhvr>
                                      <p:to>
                                        <p:strVal val="visible"/>
                                      </p:to>
                                    </p:set>
                                    <p:animEffect transition="in" filter="fade">
                                      <p:cBhvr>
                                        <p:cTn id="87" dur="500"/>
                                        <p:tgtEl>
                                          <p:spTgt spid="35">
                                            <p:txEl>
                                              <p:pRg st="1" end="1"/>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35">
                                            <p:txEl>
                                              <p:pRg st="2" end="2"/>
                                            </p:txEl>
                                          </p:spTgt>
                                        </p:tgtEl>
                                        <p:attrNameLst>
                                          <p:attrName>style.visibility</p:attrName>
                                        </p:attrNameLst>
                                      </p:cBhvr>
                                      <p:to>
                                        <p:strVal val="visible"/>
                                      </p:to>
                                    </p:set>
                                    <p:animEffect transition="in" filter="fade">
                                      <p:cBhvr>
                                        <p:cTn id="92" dur="500"/>
                                        <p:tgtEl>
                                          <p:spTgt spid="35">
                                            <p:txEl>
                                              <p:pRg st="2" end="2"/>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35">
                                            <p:txEl>
                                              <p:pRg st="3" end="3"/>
                                            </p:txEl>
                                          </p:spTgt>
                                        </p:tgtEl>
                                        <p:attrNameLst>
                                          <p:attrName>style.visibility</p:attrName>
                                        </p:attrNameLst>
                                      </p:cBhvr>
                                      <p:to>
                                        <p:strVal val="visible"/>
                                      </p:to>
                                    </p:set>
                                    <p:animEffect transition="in" filter="fade">
                                      <p:cBhvr>
                                        <p:cTn id="97" dur="500"/>
                                        <p:tgtEl>
                                          <p:spTgt spid="35">
                                            <p:txEl>
                                              <p:pRg st="3" end="3"/>
                                            </p:txEl>
                                          </p:spTgt>
                                        </p:tgtEl>
                                      </p:cBhvr>
                                    </p:animEffect>
                                  </p:childTnLst>
                                </p:cTn>
                              </p:par>
                              <p:par>
                                <p:cTn id="98" presetID="10" presetClass="exit" presetSubtype="0" fill="hold" grpId="2" nodeType="withEffect">
                                  <p:stCondLst>
                                    <p:cond delay="0"/>
                                  </p:stCondLst>
                                  <p:childTnLst>
                                    <p:animEffect transition="out" filter="fade">
                                      <p:cBhvr>
                                        <p:cTn id="99" dur="500"/>
                                        <p:tgtEl>
                                          <p:spTgt spid="4"/>
                                        </p:tgtEl>
                                      </p:cBhvr>
                                    </p:animEffect>
                                    <p:set>
                                      <p:cBhvr>
                                        <p:cTn id="100" dur="1" fill="hold">
                                          <p:stCondLst>
                                            <p:cond delay="499"/>
                                          </p:stCondLst>
                                        </p:cTn>
                                        <p:tgtEl>
                                          <p:spTgt spid="4"/>
                                        </p:tgtEl>
                                        <p:attrNameLst>
                                          <p:attrName>style.visibility</p:attrName>
                                        </p:attrNameLst>
                                      </p:cBhvr>
                                      <p:to>
                                        <p:strVal val="hidden"/>
                                      </p:to>
                                    </p:set>
                                  </p:childTnLst>
                                </p:cTn>
                              </p:par>
                              <p:par>
                                <p:cTn id="101" presetID="10" presetClass="entr" presetSubtype="0" fill="hold" grpId="1" nodeType="withEffect">
                                  <p:stCondLst>
                                    <p:cond delay="0"/>
                                  </p:stCondLst>
                                  <p:childTnLst>
                                    <p:set>
                                      <p:cBhvr>
                                        <p:cTn id="102" dur="1" fill="hold">
                                          <p:stCondLst>
                                            <p:cond delay="0"/>
                                          </p:stCondLst>
                                        </p:cTn>
                                        <p:tgtEl>
                                          <p:spTgt spid="3"/>
                                        </p:tgtEl>
                                        <p:attrNameLst>
                                          <p:attrName>style.visibility</p:attrName>
                                        </p:attrNameLst>
                                      </p:cBhvr>
                                      <p:to>
                                        <p:strVal val="visible"/>
                                      </p:to>
                                    </p:set>
                                    <p:animEffect transition="in" filter="fade">
                                      <p:cBhvr>
                                        <p:cTn id="103" dur="500"/>
                                        <p:tgtEl>
                                          <p:spTgt spid="3"/>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nodeType="clickEffect">
                                  <p:stCondLst>
                                    <p:cond delay="0"/>
                                  </p:stCondLst>
                                  <p:childTnLst>
                                    <p:set>
                                      <p:cBhvr>
                                        <p:cTn id="107" dur="1" fill="hold">
                                          <p:stCondLst>
                                            <p:cond delay="0"/>
                                          </p:stCondLst>
                                        </p:cTn>
                                        <p:tgtEl>
                                          <p:spTgt spid="35">
                                            <p:txEl>
                                              <p:pRg st="4" end="4"/>
                                            </p:txEl>
                                          </p:spTgt>
                                        </p:tgtEl>
                                        <p:attrNameLst>
                                          <p:attrName>style.visibility</p:attrName>
                                        </p:attrNameLst>
                                      </p:cBhvr>
                                      <p:to>
                                        <p:strVal val="visible"/>
                                      </p:to>
                                    </p:set>
                                    <p:animEffect transition="in" filter="fade">
                                      <p:cBhvr>
                                        <p:cTn id="108" dur="500"/>
                                        <p:tgtEl>
                                          <p:spTgt spid="35">
                                            <p:txEl>
                                              <p:pRg st="4" end="4"/>
                                            </p:txEl>
                                          </p:spTgt>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xit" presetSubtype="0" fill="hold" grpId="0" nodeType="clickEffect">
                                  <p:stCondLst>
                                    <p:cond delay="0"/>
                                  </p:stCondLst>
                                  <p:childTnLst>
                                    <p:animEffect transition="out" filter="fade">
                                      <p:cBhvr>
                                        <p:cTn id="112" dur="500"/>
                                        <p:tgtEl>
                                          <p:spTgt spid="35">
                                            <p:txEl>
                                              <p:pRg st="0" end="0"/>
                                            </p:txEl>
                                          </p:spTgt>
                                        </p:tgtEl>
                                      </p:cBhvr>
                                    </p:animEffect>
                                    <p:set>
                                      <p:cBhvr>
                                        <p:cTn id="113" dur="1" fill="hold">
                                          <p:stCondLst>
                                            <p:cond delay="499"/>
                                          </p:stCondLst>
                                        </p:cTn>
                                        <p:tgtEl>
                                          <p:spTgt spid="35">
                                            <p:txEl>
                                              <p:pRg st="0" end="0"/>
                                            </p:txEl>
                                          </p:spTgt>
                                        </p:tgtEl>
                                        <p:attrNameLst>
                                          <p:attrName>style.visibility</p:attrName>
                                        </p:attrNameLst>
                                      </p:cBhvr>
                                      <p:to>
                                        <p:strVal val="hidden"/>
                                      </p:to>
                                    </p:set>
                                  </p:childTnLst>
                                </p:cTn>
                              </p:par>
                              <p:par>
                                <p:cTn id="114" presetID="10" presetClass="exit" presetSubtype="0" fill="hold" grpId="0" nodeType="withEffect">
                                  <p:stCondLst>
                                    <p:cond delay="0"/>
                                  </p:stCondLst>
                                  <p:childTnLst>
                                    <p:animEffect transition="out" filter="fade">
                                      <p:cBhvr>
                                        <p:cTn id="115" dur="500"/>
                                        <p:tgtEl>
                                          <p:spTgt spid="35">
                                            <p:txEl>
                                              <p:pRg st="1" end="1"/>
                                            </p:txEl>
                                          </p:spTgt>
                                        </p:tgtEl>
                                      </p:cBhvr>
                                    </p:animEffect>
                                    <p:set>
                                      <p:cBhvr>
                                        <p:cTn id="116" dur="1" fill="hold">
                                          <p:stCondLst>
                                            <p:cond delay="499"/>
                                          </p:stCondLst>
                                        </p:cTn>
                                        <p:tgtEl>
                                          <p:spTgt spid="35">
                                            <p:txEl>
                                              <p:pRg st="1" end="1"/>
                                            </p:txEl>
                                          </p:spTgt>
                                        </p:tgtEl>
                                        <p:attrNameLst>
                                          <p:attrName>style.visibility</p:attrName>
                                        </p:attrNameLst>
                                      </p:cBhvr>
                                      <p:to>
                                        <p:strVal val="hidden"/>
                                      </p:to>
                                    </p:set>
                                  </p:childTnLst>
                                </p:cTn>
                              </p:par>
                              <p:par>
                                <p:cTn id="117" presetID="10" presetClass="exit" presetSubtype="0" fill="hold" grpId="0" nodeType="withEffect">
                                  <p:stCondLst>
                                    <p:cond delay="0"/>
                                  </p:stCondLst>
                                  <p:childTnLst>
                                    <p:animEffect transition="out" filter="fade">
                                      <p:cBhvr>
                                        <p:cTn id="118" dur="500"/>
                                        <p:tgtEl>
                                          <p:spTgt spid="35">
                                            <p:txEl>
                                              <p:pRg st="2" end="2"/>
                                            </p:txEl>
                                          </p:spTgt>
                                        </p:tgtEl>
                                      </p:cBhvr>
                                    </p:animEffect>
                                    <p:set>
                                      <p:cBhvr>
                                        <p:cTn id="119" dur="1" fill="hold">
                                          <p:stCondLst>
                                            <p:cond delay="499"/>
                                          </p:stCondLst>
                                        </p:cTn>
                                        <p:tgtEl>
                                          <p:spTgt spid="35">
                                            <p:txEl>
                                              <p:pRg st="2" end="2"/>
                                            </p:txEl>
                                          </p:spTgt>
                                        </p:tgtEl>
                                        <p:attrNameLst>
                                          <p:attrName>style.visibility</p:attrName>
                                        </p:attrNameLst>
                                      </p:cBhvr>
                                      <p:to>
                                        <p:strVal val="hidden"/>
                                      </p:to>
                                    </p:set>
                                  </p:childTnLst>
                                </p:cTn>
                              </p:par>
                              <p:par>
                                <p:cTn id="120" presetID="10" presetClass="exit" presetSubtype="0" fill="hold" grpId="0" nodeType="withEffect">
                                  <p:stCondLst>
                                    <p:cond delay="0"/>
                                  </p:stCondLst>
                                  <p:childTnLst>
                                    <p:animEffect transition="out" filter="fade">
                                      <p:cBhvr>
                                        <p:cTn id="121" dur="500"/>
                                        <p:tgtEl>
                                          <p:spTgt spid="35">
                                            <p:txEl>
                                              <p:pRg st="3" end="3"/>
                                            </p:txEl>
                                          </p:spTgt>
                                        </p:tgtEl>
                                      </p:cBhvr>
                                    </p:animEffect>
                                    <p:set>
                                      <p:cBhvr>
                                        <p:cTn id="122" dur="1" fill="hold">
                                          <p:stCondLst>
                                            <p:cond delay="499"/>
                                          </p:stCondLst>
                                        </p:cTn>
                                        <p:tgtEl>
                                          <p:spTgt spid="35">
                                            <p:txEl>
                                              <p:pRg st="3" end="3"/>
                                            </p:txEl>
                                          </p:spTgt>
                                        </p:tgtEl>
                                        <p:attrNameLst>
                                          <p:attrName>style.visibility</p:attrName>
                                        </p:attrNameLst>
                                      </p:cBhvr>
                                      <p:to>
                                        <p:strVal val="hidden"/>
                                      </p:to>
                                    </p:set>
                                  </p:childTnLst>
                                </p:cTn>
                              </p:par>
                              <p:par>
                                <p:cTn id="123" presetID="10" presetClass="exit" presetSubtype="0" fill="hold" grpId="0" nodeType="withEffect">
                                  <p:stCondLst>
                                    <p:cond delay="0"/>
                                  </p:stCondLst>
                                  <p:childTnLst>
                                    <p:animEffect transition="out" filter="fade">
                                      <p:cBhvr>
                                        <p:cTn id="124" dur="500"/>
                                        <p:tgtEl>
                                          <p:spTgt spid="35">
                                            <p:txEl>
                                              <p:pRg st="4" end="4"/>
                                            </p:txEl>
                                          </p:spTgt>
                                        </p:tgtEl>
                                      </p:cBhvr>
                                    </p:animEffect>
                                    <p:set>
                                      <p:cBhvr>
                                        <p:cTn id="125" dur="1" fill="hold">
                                          <p:stCondLst>
                                            <p:cond delay="499"/>
                                          </p:stCondLst>
                                        </p:cTn>
                                        <p:tgtEl>
                                          <p:spTgt spid="35">
                                            <p:txEl>
                                              <p:pRg st="4" end="4"/>
                                            </p:txEl>
                                          </p:spTgt>
                                        </p:tgtEl>
                                        <p:attrNameLst>
                                          <p:attrName>style.visibility</p:attrName>
                                        </p:attrNameLst>
                                      </p:cBhvr>
                                      <p:to>
                                        <p:strVal val="hidden"/>
                                      </p:to>
                                    </p:set>
                                  </p:childTnLst>
                                </p:cTn>
                              </p:par>
                              <p:par>
                                <p:cTn id="126" presetID="10" presetClass="exit" presetSubtype="0" fill="hold" grpId="1" nodeType="withEffect">
                                  <p:stCondLst>
                                    <p:cond delay="0"/>
                                  </p:stCondLst>
                                  <p:childTnLst>
                                    <p:animEffect transition="out" filter="fade">
                                      <p:cBhvr>
                                        <p:cTn id="127" dur="500"/>
                                        <p:tgtEl>
                                          <p:spTgt spid="4"/>
                                        </p:tgtEl>
                                      </p:cBhvr>
                                    </p:animEffect>
                                    <p:set>
                                      <p:cBhvr>
                                        <p:cTn id="128" dur="1" fill="hold">
                                          <p:stCondLst>
                                            <p:cond delay="499"/>
                                          </p:stCondLst>
                                        </p:cTn>
                                        <p:tgtEl>
                                          <p:spTgt spid="4"/>
                                        </p:tgtEl>
                                        <p:attrNameLst>
                                          <p:attrName>style.visibility</p:attrName>
                                        </p:attrNameLst>
                                      </p:cBhvr>
                                      <p:to>
                                        <p:strVal val="hidden"/>
                                      </p:to>
                                    </p:set>
                                  </p:childTnLst>
                                </p:cTn>
                              </p:par>
                              <p:par>
                                <p:cTn id="129" presetID="10" presetClass="exit" presetSubtype="0" fill="hold" grpId="1" nodeType="withEffect">
                                  <p:stCondLst>
                                    <p:cond delay="0"/>
                                  </p:stCondLst>
                                  <p:childTnLst>
                                    <p:animEffect transition="out" filter="fade">
                                      <p:cBhvr>
                                        <p:cTn id="130" dur="500"/>
                                        <p:tgtEl>
                                          <p:spTgt spid="48"/>
                                        </p:tgtEl>
                                      </p:cBhvr>
                                    </p:animEffect>
                                    <p:set>
                                      <p:cBhvr>
                                        <p:cTn id="131" dur="1" fill="hold">
                                          <p:stCondLst>
                                            <p:cond delay="499"/>
                                          </p:stCondLst>
                                        </p:cTn>
                                        <p:tgtEl>
                                          <p:spTgt spid="48"/>
                                        </p:tgtEl>
                                        <p:attrNameLst>
                                          <p:attrName>style.visibility</p:attrName>
                                        </p:attrNameLst>
                                      </p:cBhvr>
                                      <p:to>
                                        <p:strVal val="hidden"/>
                                      </p:to>
                                    </p:set>
                                  </p:childTnLst>
                                </p:cTn>
                              </p:par>
                              <p:par>
                                <p:cTn id="132" presetID="10" presetClass="exit" presetSubtype="0" fill="hold" grpId="1" nodeType="withEffect">
                                  <p:stCondLst>
                                    <p:cond delay="0"/>
                                  </p:stCondLst>
                                  <p:childTnLst>
                                    <p:animEffect transition="out" filter="fade">
                                      <p:cBhvr>
                                        <p:cTn id="133" dur="500"/>
                                        <p:tgtEl>
                                          <p:spTgt spid="49"/>
                                        </p:tgtEl>
                                      </p:cBhvr>
                                    </p:animEffect>
                                    <p:set>
                                      <p:cBhvr>
                                        <p:cTn id="134" dur="1" fill="hold">
                                          <p:stCondLst>
                                            <p:cond delay="499"/>
                                          </p:stCondLst>
                                        </p:cTn>
                                        <p:tgtEl>
                                          <p:spTgt spid="49"/>
                                        </p:tgtEl>
                                        <p:attrNameLst>
                                          <p:attrName>style.visibility</p:attrName>
                                        </p:attrNameLst>
                                      </p:cBhvr>
                                      <p:to>
                                        <p:strVal val="hidden"/>
                                      </p:to>
                                    </p:set>
                                  </p:childTnLst>
                                </p:cTn>
                              </p:par>
                              <p:par>
                                <p:cTn id="135" presetID="10" presetClass="exit" presetSubtype="0" fill="hold" grpId="0" nodeType="withEffect">
                                  <p:stCondLst>
                                    <p:cond delay="0"/>
                                  </p:stCondLst>
                                  <p:childTnLst>
                                    <p:animEffect transition="out" filter="fade">
                                      <p:cBhvr>
                                        <p:cTn id="136" dur="500"/>
                                        <p:tgtEl>
                                          <p:spTgt spid="3"/>
                                        </p:tgtEl>
                                      </p:cBhvr>
                                    </p:animEffect>
                                    <p:set>
                                      <p:cBhvr>
                                        <p:cTn id="137" dur="1" fill="hold">
                                          <p:stCondLst>
                                            <p:cond delay="499"/>
                                          </p:stCondLst>
                                        </p:cTn>
                                        <p:tgtEl>
                                          <p:spTgt spid="3"/>
                                        </p:tgtEl>
                                        <p:attrNameLst>
                                          <p:attrName>style.visibility</p:attrName>
                                        </p:attrNameLst>
                                      </p:cBhvr>
                                      <p:to>
                                        <p:strVal val="hidden"/>
                                      </p:to>
                                    </p:se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36"/>
                                        </p:tgtEl>
                                        <p:attrNameLst>
                                          <p:attrName>style.visibility</p:attrName>
                                        </p:attrNameLst>
                                      </p:cBhvr>
                                      <p:to>
                                        <p:strVal val="visible"/>
                                      </p:to>
                                    </p:set>
                                    <p:animEffect transition="in" filter="fade">
                                      <p:cBhvr>
                                        <p:cTn id="142" dur="500"/>
                                        <p:tgtEl>
                                          <p:spTgt spid="36"/>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8"/>
                                        </p:tgtEl>
                                        <p:attrNameLst>
                                          <p:attrName>style.visibility</p:attrName>
                                        </p:attrNameLst>
                                      </p:cBhvr>
                                      <p:to>
                                        <p:strVal val="visible"/>
                                      </p:to>
                                    </p:set>
                                    <p:animEffect transition="in" filter="fade">
                                      <p:cBhvr>
                                        <p:cTn id="145" dur="500"/>
                                        <p:tgtEl>
                                          <p:spTgt spid="8"/>
                                        </p:tgtEl>
                                      </p:cBhvr>
                                    </p:animEffect>
                                  </p:childTnLst>
                                </p:cTn>
                              </p:par>
                              <p:par>
                                <p:cTn id="146" presetID="10" presetClass="entr" presetSubtype="0" fill="hold" nodeType="withEffect">
                                  <p:stCondLst>
                                    <p:cond delay="0"/>
                                  </p:stCondLst>
                                  <p:childTnLst>
                                    <p:set>
                                      <p:cBhvr>
                                        <p:cTn id="147" dur="1" fill="hold">
                                          <p:stCondLst>
                                            <p:cond delay="0"/>
                                          </p:stCondLst>
                                        </p:cTn>
                                        <p:tgtEl>
                                          <p:spTgt spid="36">
                                            <p:txEl>
                                              <p:pRg st="0" end="0"/>
                                            </p:txEl>
                                          </p:spTgt>
                                        </p:tgtEl>
                                        <p:attrNameLst>
                                          <p:attrName>style.visibility</p:attrName>
                                        </p:attrNameLst>
                                      </p:cBhvr>
                                      <p:to>
                                        <p:strVal val="visible"/>
                                      </p:to>
                                    </p:set>
                                    <p:animEffect transition="in" filter="fade">
                                      <p:cBhvr>
                                        <p:cTn id="148" dur="500"/>
                                        <p:tgtEl>
                                          <p:spTgt spid="36">
                                            <p:txEl>
                                              <p:pRg st="0" end="0"/>
                                            </p:txEl>
                                          </p:spTgt>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9"/>
                                        </p:tgtEl>
                                        <p:attrNameLst>
                                          <p:attrName>style.visibility</p:attrName>
                                        </p:attrNameLst>
                                      </p:cBhvr>
                                      <p:to>
                                        <p:strVal val="visible"/>
                                      </p:to>
                                    </p:set>
                                    <p:animEffect transition="in" filter="fade">
                                      <p:cBhvr>
                                        <p:cTn id="151" dur="500"/>
                                        <p:tgtEl>
                                          <p:spTgt spid="9"/>
                                        </p:tgtEl>
                                      </p:cBhvr>
                                    </p:animEffect>
                                  </p:childTnLst>
                                </p:cTn>
                              </p:par>
                            </p:childTnLst>
                          </p:cTn>
                        </p:par>
                      </p:childTnLst>
                    </p:cTn>
                  </p:par>
                  <p:par>
                    <p:cTn id="152" fill="hold">
                      <p:stCondLst>
                        <p:cond delay="indefinite"/>
                      </p:stCondLst>
                      <p:childTnLst>
                        <p:par>
                          <p:cTn id="153" fill="hold">
                            <p:stCondLst>
                              <p:cond delay="0"/>
                            </p:stCondLst>
                            <p:childTnLst>
                              <p:par>
                                <p:cTn id="154" presetID="10" presetClass="entr" presetSubtype="0" fill="hold" nodeType="clickEffect">
                                  <p:stCondLst>
                                    <p:cond delay="0"/>
                                  </p:stCondLst>
                                  <p:childTnLst>
                                    <p:set>
                                      <p:cBhvr>
                                        <p:cTn id="155" dur="1" fill="hold">
                                          <p:stCondLst>
                                            <p:cond delay="0"/>
                                          </p:stCondLst>
                                        </p:cTn>
                                        <p:tgtEl>
                                          <p:spTgt spid="36">
                                            <p:txEl>
                                              <p:pRg st="1" end="1"/>
                                            </p:txEl>
                                          </p:spTgt>
                                        </p:tgtEl>
                                        <p:attrNameLst>
                                          <p:attrName>style.visibility</p:attrName>
                                        </p:attrNameLst>
                                      </p:cBhvr>
                                      <p:to>
                                        <p:strVal val="visible"/>
                                      </p:to>
                                    </p:set>
                                    <p:animEffect transition="in" filter="fade">
                                      <p:cBhvr>
                                        <p:cTn id="156" dur="500"/>
                                        <p:tgtEl>
                                          <p:spTgt spid="36">
                                            <p:txEl>
                                              <p:pRg st="1" end="1"/>
                                            </p:txEl>
                                          </p:spTgt>
                                        </p:tgtEl>
                                      </p:cBhvr>
                                    </p:animEffect>
                                  </p:childTnLst>
                                </p:cTn>
                              </p:par>
                            </p:childTnLst>
                          </p:cTn>
                        </p:par>
                      </p:childTnLst>
                    </p:cTn>
                  </p:par>
                  <p:par>
                    <p:cTn id="157" fill="hold">
                      <p:stCondLst>
                        <p:cond delay="indefinite"/>
                      </p:stCondLst>
                      <p:childTnLst>
                        <p:par>
                          <p:cTn id="158" fill="hold">
                            <p:stCondLst>
                              <p:cond delay="0"/>
                            </p:stCondLst>
                            <p:childTnLst>
                              <p:par>
                                <p:cTn id="159" presetID="10" presetClass="entr" presetSubtype="0" fill="hold" nodeType="clickEffect">
                                  <p:stCondLst>
                                    <p:cond delay="0"/>
                                  </p:stCondLst>
                                  <p:childTnLst>
                                    <p:set>
                                      <p:cBhvr>
                                        <p:cTn id="160" dur="1" fill="hold">
                                          <p:stCondLst>
                                            <p:cond delay="0"/>
                                          </p:stCondLst>
                                        </p:cTn>
                                        <p:tgtEl>
                                          <p:spTgt spid="36">
                                            <p:txEl>
                                              <p:pRg st="2" end="2"/>
                                            </p:txEl>
                                          </p:spTgt>
                                        </p:tgtEl>
                                        <p:attrNameLst>
                                          <p:attrName>style.visibility</p:attrName>
                                        </p:attrNameLst>
                                      </p:cBhvr>
                                      <p:to>
                                        <p:strVal val="visible"/>
                                      </p:to>
                                    </p:set>
                                    <p:animEffect transition="in" filter="fade">
                                      <p:cBhvr>
                                        <p:cTn id="161" dur="500"/>
                                        <p:tgtEl>
                                          <p:spTgt spid="36">
                                            <p:txEl>
                                              <p:pRg st="2" end="2"/>
                                            </p:txEl>
                                          </p:spTgt>
                                        </p:tgtEl>
                                      </p:cBhvr>
                                    </p:animEffect>
                                  </p:childTnLst>
                                </p:cTn>
                              </p:par>
                            </p:childTnLst>
                          </p:cTn>
                        </p:par>
                      </p:childTnLst>
                    </p:cTn>
                  </p:par>
                  <p:par>
                    <p:cTn id="162" fill="hold">
                      <p:stCondLst>
                        <p:cond delay="indefinite"/>
                      </p:stCondLst>
                      <p:childTnLst>
                        <p:par>
                          <p:cTn id="163" fill="hold">
                            <p:stCondLst>
                              <p:cond delay="0"/>
                            </p:stCondLst>
                            <p:childTnLst>
                              <p:par>
                                <p:cTn id="164" presetID="10" presetClass="exit" presetSubtype="0" fill="hold" grpId="1" nodeType="clickEffect">
                                  <p:stCondLst>
                                    <p:cond delay="0"/>
                                  </p:stCondLst>
                                  <p:childTnLst>
                                    <p:animEffect transition="out" filter="fade">
                                      <p:cBhvr>
                                        <p:cTn id="165" dur="500"/>
                                        <p:tgtEl>
                                          <p:spTgt spid="8"/>
                                        </p:tgtEl>
                                      </p:cBhvr>
                                    </p:animEffect>
                                    <p:set>
                                      <p:cBhvr>
                                        <p:cTn id="166" dur="1" fill="hold">
                                          <p:stCondLst>
                                            <p:cond delay="499"/>
                                          </p:stCondLst>
                                        </p:cTn>
                                        <p:tgtEl>
                                          <p:spTgt spid="8"/>
                                        </p:tgtEl>
                                        <p:attrNameLst>
                                          <p:attrName>style.visibility</p:attrName>
                                        </p:attrNameLst>
                                      </p:cBhvr>
                                      <p:to>
                                        <p:strVal val="hidden"/>
                                      </p:to>
                                    </p:set>
                                  </p:childTnLst>
                                </p:cTn>
                              </p:par>
                              <p:par>
                                <p:cTn id="167" presetID="10" presetClass="entr" presetSubtype="0" fill="hold" grpId="0" nodeType="withEffect">
                                  <p:stCondLst>
                                    <p:cond delay="0"/>
                                  </p:stCondLst>
                                  <p:childTnLst>
                                    <p:set>
                                      <p:cBhvr>
                                        <p:cTn id="168" dur="1" fill="hold">
                                          <p:stCondLst>
                                            <p:cond delay="0"/>
                                          </p:stCondLst>
                                        </p:cTn>
                                        <p:tgtEl>
                                          <p:spTgt spid="6"/>
                                        </p:tgtEl>
                                        <p:attrNameLst>
                                          <p:attrName>style.visibility</p:attrName>
                                        </p:attrNameLst>
                                      </p:cBhvr>
                                      <p:to>
                                        <p:strVal val="visible"/>
                                      </p:to>
                                    </p:set>
                                    <p:animEffect transition="in" filter="fade">
                                      <p:cBhvr>
                                        <p:cTn id="169" dur="500"/>
                                        <p:tgtEl>
                                          <p:spTgt spid="6"/>
                                        </p:tgtEl>
                                      </p:cBhvr>
                                    </p:animEffect>
                                  </p:childTnLst>
                                </p:cTn>
                              </p:par>
                            </p:childTnLst>
                          </p:cTn>
                        </p:par>
                      </p:childTnLst>
                    </p:cTn>
                  </p:par>
                  <p:par>
                    <p:cTn id="170" fill="hold">
                      <p:stCondLst>
                        <p:cond delay="indefinite"/>
                      </p:stCondLst>
                      <p:childTnLst>
                        <p:par>
                          <p:cTn id="171" fill="hold">
                            <p:stCondLst>
                              <p:cond delay="0"/>
                            </p:stCondLst>
                            <p:childTnLst>
                              <p:par>
                                <p:cTn id="172" presetID="10" presetClass="entr" presetSubtype="0" fill="hold" nodeType="clickEffect">
                                  <p:stCondLst>
                                    <p:cond delay="0"/>
                                  </p:stCondLst>
                                  <p:childTnLst>
                                    <p:set>
                                      <p:cBhvr>
                                        <p:cTn id="173" dur="1" fill="hold">
                                          <p:stCondLst>
                                            <p:cond delay="0"/>
                                          </p:stCondLst>
                                        </p:cTn>
                                        <p:tgtEl>
                                          <p:spTgt spid="36">
                                            <p:txEl>
                                              <p:pRg st="3" end="3"/>
                                            </p:txEl>
                                          </p:spTgt>
                                        </p:tgtEl>
                                        <p:attrNameLst>
                                          <p:attrName>style.visibility</p:attrName>
                                        </p:attrNameLst>
                                      </p:cBhvr>
                                      <p:to>
                                        <p:strVal val="visible"/>
                                      </p:to>
                                    </p:set>
                                    <p:animEffect transition="in" filter="fade">
                                      <p:cBhvr>
                                        <p:cTn id="174" dur="500"/>
                                        <p:tgtEl>
                                          <p:spTgt spid="36">
                                            <p:txEl>
                                              <p:pRg st="3" end="3"/>
                                            </p:txEl>
                                          </p:spTgt>
                                        </p:tgtEl>
                                      </p:cBhvr>
                                    </p:animEffect>
                                  </p:childTnLst>
                                </p:cTn>
                              </p:par>
                            </p:childTnLst>
                          </p:cTn>
                        </p:par>
                      </p:childTnLst>
                    </p:cTn>
                  </p:par>
                  <p:par>
                    <p:cTn id="175" fill="hold">
                      <p:stCondLst>
                        <p:cond delay="indefinite"/>
                      </p:stCondLst>
                      <p:childTnLst>
                        <p:par>
                          <p:cTn id="176" fill="hold">
                            <p:stCondLst>
                              <p:cond delay="0"/>
                            </p:stCondLst>
                            <p:childTnLst>
                              <p:par>
                                <p:cTn id="177" presetID="10" presetClass="entr" presetSubtype="0" fill="hold" nodeType="clickEffect">
                                  <p:stCondLst>
                                    <p:cond delay="0"/>
                                  </p:stCondLst>
                                  <p:childTnLst>
                                    <p:set>
                                      <p:cBhvr>
                                        <p:cTn id="178" dur="1" fill="hold">
                                          <p:stCondLst>
                                            <p:cond delay="0"/>
                                          </p:stCondLst>
                                        </p:cTn>
                                        <p:tgtEl>
                                          <p:spTgt spid="36">
                                            <p:txEl>
                                              <p:pRg st="4" end="4"/>
                                            </p:txEl>
                                          </p:spTgt>
                                        </p:tgtEl>
                                        <p:attrNameLst>
                                          <p:attrName>style.visibility</p:attrName>
                                        </p:attrNameLst>
                                      </p:cBhvr>
                                      <p:to>
                                        <p:strVal val="visible"/>
                                      </p:to>
                                    </p:set>
                                    <p:animEffect transition="in" filter="fade">
                                      <p:cBhvr>
                                        <p:cTn id="179" dur="500"/>
                                        <p:tgtEl>
                                          <p:spTgt spid="36">
                                            <p:txEl>
                                              <p:pRg st="4" end="4"/>
                                            </p:txEl>
                                          </p:spTgt>
                                        </p:tgtEl>
                                      </p:cBhvr>
                                    </p:animEffect>
                                  </p:childTnLst>
                                </p:cTn>
                              </p:par>
                            </p:childTnLst>
                          </p:cTn>
                        </p:par>
                      </p:childTnLst>
                    </p:cTn>
                  </p:par>
                  <p:par>
                    <p:cTn id="180" fill="hold">
                      <p:stCondLst>
                        <p:cond delay="indefinite"/>
                      </p:stCondLst>
                      <p:childTnLst>
                        <p:par>
                          <p:cTn id="181" fill="hold">
                            <p:stCondLst>
                              <p:cond delay="0"/>
                            </p:stCondLst>
                            <p:childTnLst>
                              <p:par>
                                <p:cTn id="182" presetID="10" presetClass="exit" presetSubtype="0" fill="hold" grpId="1" nodeType="clickEffect">
                                  <p:stCondLst>
                                    <p:cond delay="0"/>
                                  </p:stCondLst>
                                  <p:childTnLst>
                                    <p:animEffect transition="out" filter="fade">
                                      <p:cBhvr>
                                        <p:cTn id="183" dur="500"/>
                                        <p:tgtEl>
                                          <p:spTgt spid="36">
                                            <p:txEl>
                                              <p:pRg st="0" end="0"/>
                                            </p:txEl>
                                          </p:spTgt>
                                        </p:tgtEl>
                                      </p:cBhvr>
                                    </p:animEffect>
                                    <p:set>
                                      <p:cBhvr>
                                        <p:cTn id="184" dur="1" fill="hold">
                                          <p:stCondLst>
                                            <p:cond delay="499"/>
                                          </p:stCondLst>
                                        </p:cTn>
                                        <p:tgtEl>
                                          <p:spTgt spid="36">
                                            <p:txEl>
                                              <p:pRg st="0" end="0"/>
                                            </p:txEl>
                                          </p:spTgt>
                                        </p:tgtEl>
                                        <p:attrNameLst>
                                          <p:attrName>style.visibility</p:attrName>
                                        </p:attrNameLst>
                                      </p:cBhvr>
                                      <p:to>
                                        <p:strVal val="hidden"/>
                                      </p:to>
                                    </p:set>
                                  </p:childTnLst>
                                </p:cTn>
                              </p:par>
                              <p:par>
                                <p:cTn id="185" presetID="10" presetClass="exit" presetSubtype="0" fill="hold" grpId="1" nodeType="withEffect">
                                  <p:stCondLst>
                                    <p:cond delay="0"/>
                                  </p:stCondLst>
                                  <p:childTnLst>
                                    <p:animEffect transition="out" filter="fade">
                                      <p:cBhvr>
                                        <p:cTn id="186" dur="500"/>
                                        <p:tgtEl>
                                          <p:spTgt spid="36">
                                            <p:txEl>
                                              <p:pRg st="1" end="1"/>
                                            </p:txEl>
                                          </p:spTgt>
                                        </p:tgtEl>
                                      </p:cBhvr>
                                    </p:animEffect>
                                    <p:set>
                                      <p:cBhvr>
                                        <p:cTn id="187" dur="1" fill="hold">
                                          <p:stCondLst>
                                            <p:cond delay="499"/>
                                          </p:stCondLst>
                                        </p:cTn>
                                        <p:tgtEl>
                                          <p:spTgt spid="36">
                                            <p:txEl>
                                              <p:pRg st="1" end="1"/>
                                            </p:txEl>
                                          </p:spTgt>
                                        </p:tgtEl>
                                        <p:attrNameLst>
                                          <p:attrName>style.visibility</p:attrName>
                                        </p:attrNameLst>
                                      </p:cBhvr>
                                      <p:to>
                                        <p:strVal val="hidden"/>
                                      </p:to>
                                    </p:set>
                                  </p:childTnLst>
                                </p:cTn>
                              </p:par>
                              <p:par>
                                <p:cTn id="188" presetID="10" presetClass="exit" presetSubtype="0" fill="hold" grpId="1" nodeType="withEffect">
                                  <p:stCondLst>
                                    <p:cond delay="0"/>
                                  </p:stCondLst>
                                  <p:childTnLst>
                                    <p:animEffect transition="out" filter="fade">
                                      <p:cBhvr>
                                        <p:cTn id="189" dur="500"/>
                                        <p:tgtEl>
                                          <p:spTgt spid="36">
                                            <p:txEl>
                                              <p:pRg st="2" end="2"/>
                                            </p:txEl>
                                          </p:spTgt>
                                        </p:tgtEl>
                                      </p:cBhvr>
                                    </p:animEffect>
                                    <p:set>
                                      <p:cBhvr>
                                        <p:cTn id="190" dur="1" fill="hold">
                                          <p:stCondLst>
                                            <p:cond delay="499"/>
                                          </p:stCondLst>
                                        </p:cTn>
                                        <p:tgtEl>
                                          <p:spTgt spid="36">
                                            <p:txEl>
                                              <p:pRg st="2" end="2"/>
                                            </p:txEl>
                                          </p:spTgt>
                                        </p:tgtEl>
                                        <p:attrNameLst>
                                          <p:attrName>style.visibility</p:attrName>
                                        </p:attrNameLst>
                                      </p:cBhvr>
                                      <p:to>
                                        <p:strVal val="hidden"/>
                                      </p:to>
                                    </p:set>
                                  </p:childTnLst>
                                </p:cTn>
                              </p:par>
                              <p:par>
                                <p:cTn id="191" presetID="10" presetClass="exit" presetSubtype="0" fill="hold" grpId="1" nodeType="withEffect">
                                  <p:stCondLst>
                                    <p:cond delay="0"/>
                                  </p:stCondLst>
                                  <p:childTnLst>
                                    <p:animEffect transition="out" filter="fade">
                                      <p:cBhvr>
                                        <p:cTn id="192" dur="500"/>
                                        <p:tgtEl>
                                          <p:spTgt spid="36">
                                            <p:txEl>
                                              <p:pRg st="3" end="3"/>
                                            </p:txEl>
                                          </p:spTgt>
                                        </p:tgtEl>
                                      </p:cBhvr>
                                    </p:animEffect>
                                    <p:set>
                                      <p:cBhvr>
                                        <p:cTn id="193" dur="1" fill="hold">
                                          <p:stCondLst>
                                            <p:cond delay="499"/>
                                          </p:stCondLst>
                                        </p:cTn>
                                        <p:tgtEl>
                                          <p:spTgt spid="36">
                                            <p:txEl>
                                              <p:pRg st="3" end="3"/>
                                            </p:txEl>
                                          </p:spTgt>
                                        </p:tgtEl>
                                        <p:attrNameLst>
                                          <p:attrName>style.visibility</p:attrName>
                                        </p:attrNameLst>
                                      </p:cBhvr>
                                      <p:to>
                                        <p:strVal val="hidden"/>
                                      </p:to>
                                    </p:set>
                                  </p:childTnLst>
                                </p:cTn>
                              </p:par>
                              <p:par>
                                <p:cTn id="194" presetID="10" presetClass="exit" presetSubtype="0" fill="hold" grpId="1" nodeType="withEffect">
                                  <p:stCondLst>
                                    <p:cond delay="0"/>
                                  </p:stCondLst>
                                  <p:childTnLst>
                                    <p:animEffect transition="out" filter="fade">
                                      <p:cBhvr>
                                        <p:cTn id="195" dur="500"/>
                                        <p:tgtEl>
                                          <p:spTgt spid="36">
                                            <p:txEl>
                                              <p:pRg st="4" end="4"/>
                                            </p:txEl>
                                          </p:spTgt>
                                        </p:tgtEl>
                                      </p:cBhvr>
                                    </p:animEffect>
                                    <p:set>
                                      <p:cBhvr>
                                        <p:cTn id="196" dur="1" fill="hold">
                                          <p:stCondLst>
                                            <p:cond delay="499"/>
                                          </p:stCondLst>
                                        </p:cTn>
                                        <p:tgtEl>
                                          <p:spTgt spid="36">
                                            <p:txEl>
                                              <p:pRg st="4" end="4"/>
                                            </p:txEl>
                                          </p:spTgt>
                                        </p:tgtEl>
                                        <p:attrNameLst>
                                          <p:attrName>style.visibility</p:attrName>
                                        </p:attrNameLst>
                                      </p:cBhvr>
                                      <p:to>
                                        <p:strVal val="hidden"/>
                                      </p:to>
                                    </p:set>
                                  </p:childTnLst>
                                </p:cTn>
                              </p:par>
                              <p:par>
                                <p:cTn id="197" presetID="10" presetClass="exit" presetSubtype="0" fill="hold" grpId="1" nodeType="withEffect">
                                  <p:stCondLst>
                                    <p:cond delay="0"/>
                                  </p:stCondLst>
                                  <p:childTnLst>
                                    <p:animEffect transition="out" filter="fade">
                                      <p:cBhvr>
                                        <p:cTn id="198" dur="500"/>
                                        <p:tgtEl>
                                          <p:spTgt spid="6"/>
                                        </p:tgtEl>
                                      </p:cBhvr>
                                    </p:animEffect>
                                    <p:set>
                                      <p:cBhvr>
                                        <p:cTn id="199" dur="1" fill="hold">
                                          <p:stCondLst>
                                            <p:cond delay="499"/>
                                          </p:stCondLst>
                                        </p:cTn>
                                        <p:tgtEl>
                                          <p:spTgt spid="6"/>
                                        </p:tgtEl>
                                        <p:attrNameLst>
                                          <p:attrName>style.visibility</p:attrName>
                                        </p:attrNameLst>
                                      </p:cBhvr>
                                      <p:to>
                                        <p:strVal val="hidden"/>
                                      </p:to>
                                    </p:set>
                                  </p:childTnLst>
                                </p:cTn>
                              </p:par>
                              <p:par>
                                <p:cTn id="200" presetID="10" presetClass="exit" presetSubtype="0" fill="hold" grpId="1" nodeType="withEffect">
                                  <p:stCondLst>
                                    <p:cond delay="0"/>
                                  </p:stCondLst>
                                  <p:childTnLst>
                                    <p:animEffect transition="out" filter="fade">
                                      <p:cBhvr>
                                        <p:cTn id="201" dur="500"/>
                                        <p:tgtEl>
                                          <p:spTgt spid="9"/>
                                        </p:tgtEl>
                                      </p:cBhvr>
                                    </p:animEffect>
                                    <p:set>
                                      <p:cBhvr>
                                        <p:cTn id="202" dur="1" fill="hold">
                                          <p:stCondLst>
                                            <p:cond delay="499"/>
                                          </p:stCondLst>
                                        </p:cTn>
                                        <p:tgtEl>
                                          <p:spTgt spid="9"/>
                                        </p:tgtEl>
                                        <p:attrNameLst>
                                          <p:attrName>style.visibility</p:attrName>
                                        </p:attrNameLst>
                                      </p:cBhvr>
                                      <p:to>
                                        <p:strVal val="hidden"/>
                                      </p:to>
                                    </p:set>
                                  </p:childTnLst>
                                </p:cTn>
                              </p:par>
                            </p:childTnLst>
                          </p:cTn>
                        </p:par>
                      </p:childTnLst>
                    </p:cTn>
                  </p:par>
                  <p:par>
                    <p:cTn id="203" fill="hold">
                      <p:stCondLst>
                        <p:cond delay="indefinite"/>
                      </p:stCondLst>
                      <p:childTnLst>
                        <p:par>
                          <p:cTn id="204" fill="hold">
                            <p:stCondLst>
                              <p:cond delay="0"/>
                            </p:stCondLst>
                            <p:childTnLst>
                              <p:par>
                                <p:cTn id="205" presetID="10" presetClass="entr" presetSubtype="0" fill="hold" nodeType="clickEffect">
                                  <p:stCondLst>
                                    <p:cond delay="0"/>
                                  </p:stCondLst>
                                  <p:childTnLst>
                                    <p:set>
                                      <p:cBhvr>
                                        <p:cTn id="206" dur="1" fill="hold">
                                          <p:stCondLst>
                                            <p:cond delay="0"/>
                                          </p:stCondLst>
                                        </p:cTn>
                                        <p:tgtEl>
                                          <p:spTgt spid="37">
                                            <p:txEl>
                                              <p:pRg st="0" end="0"/>
                                            </p:txEl>
                                          </p:spTgt>
                                        </p:tgtEl>
                                        <p:attrNameLst>
                                          <p:attrName>style.visibility</p:attrName>
                                        </p:attrNameLst>
                                      </p:cBhvr>
                                      <p:to>
                                        <p:strVal val="visible"/>
                                      </p:to>
                                    </p:set>
                                    <p:animEffect transition="in" filter="fade">
                                      <p:cBhvr>
                                        <p:cTn id="207" dur="500"/>
                                        <p:tgtEl>
                                          <p:spTgt spid="37">
                                            <p:txEl>
                                              <p:pRg st="0" end="0"/>
                                            </p:txEl>
                                          </p:spTgt>
                                        </p:tgtEl>
                                      </p:cBhvr>
                                    </p:animEffect>
                                  </p:childTnLst>
                                </p:cTn>
                              </p:par>
                              <p:par>
                                <p:cTn id="208" presetID="10" presetClass="entr" presetSubtype="0" fill="hold" grpId="0" nodeType="withEffect">
                                  <p:stCondLst>
                                    <p:cond delay="0"/>
                                  </p:stCondLst>
                                  <p:childTnLst>
                                    <p:set>
                                      <p:cBhvr>
                                        <p:cTn id="209" dur="1" fill="hold">
                                          <p:stCondLst>
                                            <p:cond delay="0"/>
                                          </p:stCondLst>
                                        </p:cTn>
                                        <p:tgtEl>
                                          <p:spTgt spid="15"/>
                                        </p:tgtEl>
                                        <p:attrNameLst>
                                          <p:attrName>style.visibility</p:attrName>
                                        </p:attrNameLst>
                                      </p:cBhvr>
                                      <p:to>
                                        <p:strVal val="visible"/>
                                      </p:to>
                                    </p:set>
                                    <p:animEffect transition="in" filter="fade">
                                      <p:cBhvr>
                                        <p:cTn id="210" dur="500"/>
                                        <p:tgtEl>
                                          <p:spTgt spid="15"/>
                                        </p:tgtEl>
                                      </p:cBhvr>
                                    </p:animEffect>
                                  </p:childTnLst>
                                </p:cTn>
                              </p:par>
                            </p:childTnLst>
                          </p:cTn>
                        </p:par>
                      </p:childTnLst>
                    </p:cTn>
                  </p:par>
                  <p:par>
                    <p:cTn id="211" fill="hold">
                      <p:stCondLst>
                        <p:cond delay="indefinite"/>
                      </p:stCondLst>
                      <p:childTnLst>
                        <p:par>
                          <p:cTn id="212" fill="hold">
                            <p:stCondLst>
                              <p:cond delay="0"/>
                            </p:stCondLst>
                            <p:childTnLst>
                              <p:par>
                                <p:cTn id="213" presetID="10" presetClass="exit" presetSubtype="0" fill="hold" grpId="1" nodeType="clickEffect">
                                  <p:stCondLst>
                                    <p:cond delay="0"/>
                                  </p:stCondLst>
                                  <p:childTnLst>
                                    <p:animEffect transition="out" filter="fade">
                                      <p:cBhvr>
                                        <p:cTn id="214" dur="500"/>
                                        <p:tgtEl>
                                          <p:spTgt spid="15"/>
                                        </p:tgtEl>
                                      </p:cBhvr>
                                    </p:animEffect>
                                    <p:set>
                                      <p:cBhvr>
                                        <p:cTn id="215" dur="1" fill="hold">
                                          <p:stCondLst>
                                            <p:cond delay="499"/>
                                          </p:stCondLst>
                                        </p:cTn>
                                        <p:tgtEl>
                                          <p:spTgt spid="15"/>
                                        </p:tgtEl>
                                        <p:attrNameLst>
                                          <p:attrName>style.visibility</p:attrName>
                                        </p:attrNameLst>
                                      </p:cBhvr>
                                      <p:to>
                                        <p:strVal val="hidden"/>
                                      </p:to>
                                    </p:set>
                                  </p:childTnLst>
                                </p:cTn>
                              </p:par>
                              <p:par>
                                <p:cTn id="216" presetID="10" presetClass="entr" presetSubtype="0" fill="hold" grpId="0" nodeType="withEffect">
                                  <p:stCondLst>
                                    <p:cond delay="0"/>
                                  </p:stCondLst>
                                  <p:childTnLst>
                                    <p:set>
                                      <p:cBhvr>
                                        <p:cTn id="217" dur="1" fill="hold">
                                          <p:stCondLst>
                                            <p:cond delay="0"/>
                                          </p:stCondLst>
                                        </p:cTn>
                                        <p:tgtEl>
                                          <p:spTgt spid="33"/>
                                        </p:tgtEl>
                                        <p:attrNameLst>
                                          <p:attrName>style.visibility</p:attrName>
                                        </p:attrNameLst>
                                      </p:cBhvr>
                                      <p:to>
                                        <p:strVal val="visible"/>
                                      </p:to>
                                    </p:set>
                                    <p:animEffect transition="in" filter="fade">
                                      <p:cBhvr>
                                        <p:cTn id="218" dur="500"/>
                                        <p:tgtEl>
                                          <p:spTgt spid="33"/>
                                        </p:tgtEl>
                                      </p:cBhvr>
                                    </p:animEffect>
                                  </p:childTnLst>
                                </p:cTn>
                              </p:par>
                              <p:par>
                                <p:cTn id="219" presetID="10" presetClass="entr" presetSubtype="0" fill="hold" nodeType="withEffect">
                                  <p:stCondLst>
                                    <p:cond delay="0"/>
                                  </p:stCondLst>
                                  <p:childTnLst>
                                    <p:set>
                                      <p:cBhvr>
                                        <p:cTn id="220" dur="1" fill="hold">
                                          <p:stCondLst>
                                            <p:cond delay="0"/>
                                          </p:stCondLst>
                                        </p:cTn>
                                        <p:tgtEl>
                                          <p:spTgt spid="37">
                                            <p:txEl>
                                              <p:pRg st="1" end="1"/>
                                            </p:txEl>
                                          </p:spTgt>
                                        </p:tgtEl>
                                        <p:attrNameLst>
                                          <p:attrName>style.visibility</p:attrName>
                                        </p:attrNameLst>
                                      </p:cBhvr>
                                      <p:to>
                                        <p:strVal val="visible"/>
                                      </p:to>
                                    </p:set>
                                    <p:animEffect transition="in" filter="fade">
                                      <p:cBhvr>
                                        <p:cTn id="221" dur="500"/>
                                        <p:tgtEl>
                                          <p:spTgt spid="37">
                                            <p:txEl>
                                              <p:pRg st="1" end="1"/>
                                            </p:txEl>
                                          </p:spTgt>
                                        </p:tgtEl>
                                      </p:cBhvr>
                                    </p:animEffect>
                                  </p:childTnLst>
                                </p:cTn>
                              </p:par>
                            </p:childTnLst>
                          </p:cTn>
                        </p:par>
                      </p:childTnLst>
                    </p:cTn>
                  </p:par>
                  <p:par>
                    <p:cTn id="222" fill="hold">
                      <p:stCondLst>
                        <p:cond delay="indefinite"/>
                      </p:stCondLst>
                      <p:childTnLst>
                        <p:par>
                          <p:cTn id="223" fill="hold">
                            <p:stCondLst>
                              <p:cond delay="0"/>
                            </p:stCondLst>
                            <p:childTnLst>
                              <p:par>
                                <p:cTn id="224" presetID="10" presetClass="entr" presetSubtype="0" fill="hold" nodeType="clickEffect">
                                  <p:stCondLst>
                                    <p:cond delay="0"/>
                                  </p:stCondLst>
                                  <p:childTnLst>
                                    <p:set>
                                      <p:cBhvr>
                                        <p:cTn id="225" dur="1" fill="hold">
                                          <p:stCondLst>
                                            <p:cond delay="0"/>
                                          </p:stCondLst>
                                        </p:cTn>
                                        <p:tgtEl>
                                          <p:spTgt spid="37">
                                            <p:txEl>
                                              <p:pRg st="2" end="2"/>
                                            </p:txEl>
                                          </p:spTgt>
                                        </p:tgtEl>
                                        <p:attrNameLst>
                                          <p:attrName>style.visibility</p:attrName>
                                        </p:attrNameLst>
                                      </p:cBhvr>
                                      <p:to>
                                        <p:strVal val="visible"/>
                                      </p:to>
                                    </p:set>
                                    <p:animEffect transition="in" filter="fade">
                                      <p:cBhvr>
                                        <p:cTn id="226" dur="500"/>
                                        <p:tgtEl>
                                          <p:spTgt spid="37">
                                            <p:txEl>
                                              <p:pRg st="2" end="2"/>
                                            </p:txEl>
                                          </p:spTgt>
                                        </p:tgtEl>
                                      </p:cBhvr>
                                    </p:animEffect>
                                  </p:childTnLst>
                                </p:cTn>
                              </p:par>
                            </p:childTnLst>
                          </p:cTn>
                        </p:par>
                      </p:childTnLst>
                    </p:cTn>
                  </p:par>
                  <p:par>
                    <p:cTn id="227" fill="hold">
                      <p:stCondLst>
                        <p:cond delay="indefinite"/>
                      </p:stCondLst>
                      <p:childTnLst>
                        <p:par>
                          <p:cTn id="228" fill="hold">
                            <p:stCondLst>
                              <p:cond delay="0"/>
                            </p:stCondLst>
                            <p:childTnLst>
                              <p:par>
                                <p:cTn id="229" presetID="10" presetClass="exit" presetSubtype="0" fill="hold" grpId="0" nodeType="clickEffect">
                                  <p:stCondLst>
                                    <p:cond delay="0"/>
                                  </p:stCondLst>
                                  <p:childTnLst>
                                    <p:animEffect transition="out" filter="fade">
                                      <p:cBhvr>
                                        <p:cTn id="230" dur="500"/>
                                        <p:tgtEl>
                                          <p:spTgt spid="37">
                                            <p:txEl>
                                              <p:pRg st="0" end="0"/>
                                            </p:txEl>
                                          </p:spTgt>
                                        </p:tgtEl>
                                      </p:cBhvr>
                                    </p:animEffect>
                                    <p:set>
                                      <p:cBhvr>
                                        <p:cTn id="231" dur="1" fill="hold">
                                          <p:stCondLst>
                                            <p:cond delay="499"/>
                                          </p:stCondLst>
                                        </p:cTn>
                                        <p:tgtEl>
                                          <p:spTgt spid="37">
                                            <p:txEl>
                                              <p:pRg st="0" end="0"/>
                                            </p:txEl>
                                          </p:spTgt>
                                        </p:tgtEl>
                                        <p:attrNameLst>
                                          <p:attrName>style.visibility</p:attrName>
                                        </p:attrNameLst>
                                      </p:cBhvr>
                                      <p:to>
                                        <p:strVal val="hidden"/>
                                      </p:to>
                                    </p:set>
                                  </p:childTnLst>
                                </p:cTn>
                              </p:par>
                              <p:par>
                                <p:cTn id="232" presetID="10" presetClass="exit" presetSubtype="0" fill="hold" grpId="0" nodeType="withEffect">
                                  <p:stCondLst>
                                    <p:cond delay="0"/>
                                  </p:stCondLst>
                                  <p:childTnLst>
                                    <p:animEffect transition="out" filter="fade">
                                      <p:cBhvr>
                                        <p:cTn id="233" dur="500"/>
                                        <p:tgtEl>
                                          <p:spTgt spid="37">
                                            <p:txEl>
                                              <p:pRg st="1" end="1"/>
                                            </p:txEl>
                                          </p:spTgt>
                                        </p:tgtEl>
                                      </p:cBhvr>
                                    </p:animEffect>
                                    <p:set>
                                      <p:cBhvr>
                                        <p:cTn id="234" dur="1" fill="hold">
                                          <p:stCondLst>
                                            <p:cond delay="499"/>
                                          </p:stCondLst>
                                        </p:cTn>
                                        <p:tgtEl>
                                          <p:spTgt spid="37">
                                            <p:txEl>
                                              <p:pRg st="1" end="1"/>
                                            </p:txEl>
                                          </p:spTgt>
                                        </p:tgtEl>
                                        <p:attrNameLst>
                                          <p:attrName>style.visibility</p:attrName>
                                        </p:attrNameLst>
                                      </p:cBhvr>
                                      <p:to>
                                        <p:strVal val="hidden"/>
                                      </p:to>
                                    </p:set>
                                  </p:childTnLst>
                                </p:cTn>
                              </p:par>
                              <p:par>
                                <p:cTn id="235" presetID="10" presetClass="exit" presetSubtype="0" fill="hold" grpId="0" nodeType="withEffect">
                                  <p:stCondLst>
                                    <p:cond delay="0"/>
                                  </p:stCondLst>
                                  <p:childTnLst>
                                    <p:animEffect transition="out" filter="fade">
                                      <p:cBhvr>
                                        <p:cTn id="236" dur="500"/>
                                        <p:tgtEl>
                                          <p:spTgt spid="37">
                                            <p:txEl>
                                              <p:pRg st="2" end="2"/>
                                            </p:txEl>
                                          </p:spTgt>
                                        </p:tgtEl>
                                      </p:cBhvr>
                                    </p:animEffect>
                                    <p:set>
                                      <p:cBhvr>
                                        <p:cTn id="237" dur="1" fill="hold">
                                          <p:stCondLst>
                                            <p:cond delay="499"/>
                                          </p:stCondLst>
                                        </p:cTn>
                                        <p:tgtEl>
                                          <p:spTgt spid="37">
                                            <p:txEl>
                                              <p:pRg st="2" end="2"/>
                                            </p:txEl>
                                          </p:spTgt>
                                        </p:tgtEl>
                                        <p:attrNameLst>
                                          <p:attrName>style.visibility</p:attrName>
                                        </p:attrNameLst>
                                      </p:cBhvr>
                                      <p:to>
                                        <p:strVal val="hidden"/>
                                      </p:to>
                                    </p:set>
                                  </p:childTnLst>
                                </p:cTn>
                              </p:par>
                              <p:par>
                                <p:cTn id="238" presetID="10" presetClass="exit" presetSubtype="0" fill="hold" grpId="1" nodeType="withEffect">
                                  <p:stCondLst>
                                    <p:cond delay="0"/>
                                  </p:stCondLst>
                                  <p:childTnLst>
                                    <p:animEffect transition="out" filter="fade">
                                      <p:cBhvr>
                                        <p:cTn id="239" dur="500"/>
                                        <p:tgtEl>
                                          <p:spTgt spid="33"/>
                                        </p:tgtEl>
                                      </p:cBhvr>
                                    </p:animEffect>
                                    <p:set>
                                      <p:cBhvr>
                                        <p:cTn id="240" dur="1" fill="hold">
                                          <p:stCondLst>
                                            <p:cond delay="499"/>
                                          </p:stCondLst>
                                        </p:cTn>
                                        <p:tgtEl>
                                          <p:spTgt spid="33"/>
                                        </p:tgtEl>
                                        <p:attrNameLst>
                                          <p:attrName>style.visibility</p:attrName>
                                        </p:attrNameLst>
                                      </p:cBhvr>
                                      <p:to>
                                        <p:strVal val="hidden"/>
                                      </p:to>
                                    </p:set>
                                  </p:childTnLst>
                                </p:cTn>
                              </p:par>
                            </p:childTnLst>
                          </p:cTn>
                        </p:par>
                      </p:childTnLst>
                    </p:cTn>
                  </p:par>
                  <p:par>
                    <p:cTn id="241" fill="hold">
                      <p:stCondLst>
                        <p:cond delay="indefinite"/>
                      </p:stCondLst>
                      <p:childTnLst>
                        <p:par>
                          <p:cTn id="242" fill="hold">
                            <p:stCondLst>
                              <p:cond delay="0"/>
                            </p:stCondLst>
                            <p:childTnLst>
                              <p:par>
                                <p:cTn id="243" presetID="10" presetClass="entr" presetSubtype="0" fill="hold" grpId="0" nodeType="clickEffect">
                                  <p:stCondLst>
                                    <p:cond delay="0"/>
                                  </p:stCondLst>
                                  <p:childTnLst>
                                    <p:set>
                                      <p:cBhvr>
                                        <p:cTn id="244" dur="1" fill="hold">
                                          <p:stCondLst>
                                            <p:cond delay="0"/>
                                          </p:stCondLst>
                                        </p:cTn>
                                        <p:tgtEl>
                                          <p:spTgt spid="14"/>
                                        </p:tgtEl>
                                        <p:attrNameLst>
                                          <p:attrName>style.visibility</p:attrName>
                                        </p:attrNameLst>
                                      </p:cBhvr>
                                      <p:to>
                                        <p:strVal val="visible"/>
                                      </p:to>
                                    </p:set>
                                    <p:animEffect transition="in" filter="fade">
                                      <p:cBhvr>
                                        <p:cTn id="245" dur="500"/>
                                        <p:tgtEl>
                                          <p:spTgt spid="14"/>
                                        </p:tgtEl>
                                      </p:cBhvr>
                                    </p:animEffect>
                                  </p:childTnLst>
                                </p:cTn>
                              </p:par>
                              <p:par>
                                <p:cTn id="246" presetID="10" presetClass="entr" presetSubtype="0" fill="hold" nodeType="withEffect">
                                  <p:stCondLst>
                                    <p:cond delay="0"/>
                                  </p:stCondLst>
                                  <p:childTnLst>
                                    <p:set>
                                      <p:cBhvr>
                                        <p:cTn id="247" dur="1" fill="hold">
                                          <p:stCondLst>
                                            <p:cond delay="0"/>
                                          </p:stCondLst>
                                        </p:cTn>
                                        <p:tgtEl>
                                          <p:spTgt spid="43">
                                            <p:txEl>
                                              <p:pRg st="0" end="0"/>
                                            </p:txEl>
                                          </p:spTgt>
                                        </p:tgtEl>
                                        <p:attrNameLst>
                                          <p:attrName>style.visibility</p:attrName>
                                        </p:attrNameLst>
                                      </p:cBhvr>
                                      <p:to>
                                        <p:strVal val="visible"/>
                                      </p:to>
                                    </p:set>
                                    <p:animEffect transition="in" filter="fade">
                                      <p:cBhvr>
                                        <p:cTn id="248" dur="500"/>
                                        <p:tgtEl>
                                          <p:spTgt spid="43">
                                            <p:txEl>
                                              <p:pRg st="0" end="0"/>
                                            </p:txEl>
                                          </p:spTgt>
                                        </p:tgtEl>
                                      </p:cBhvr>
                                    </p:animEffect>
                                  </p:childTnLst>
                                </p:cTn>
                              </p:par>
                            </p:childTnLst>
                          </p:cTn>
                        </p:par>
                      </p:childTnLst>
                    </p:cTn>
                  </p:par>
                  <p:par>
                    <p:cTn id="249" fill="hold">
                      <p:stCondLst>
                        <p:cond delay="indefinite"/>
                      </p:stCondLst>
                      <p:childTnLst>
                        <p:par>
                          <p:cTn id="250" fill="hold">
                            <p:stCondLst>
                              <p:cond delay="0"/>
                            </p:stCondLst>
                            <p:childTnLst>
                              <p:par>
                                <p:cTn id="251" presetID="10" presetClass="entr" presetSubtype="0" fill="hold" nodeType="clickEffect">
                                  <p:stCondLst>
                                    <p:cond delay="0"/>
                                  </p:stCondLst>
                                  <p:childTnLst>
                                    <p:set>
                                      <p:cBhvr>
                                        <p:cTn id="252" dur="1" fill="hold">
                                          <p:stCondLst>
                                            <p:cond delay="0"/>
                                          </p:stCondLst>
                                        </p:cTn>
                                        <p:tgtEl>
                                          <p:spTgt spid="43">
                                            <p:txEl>
                                              <p:pRg st="1" end="1"/>
                                            </p:txEl>
                                          </p:spTgt>
                                        </p:tgtEl>
                                        <p:attrNameLst>
                                          <p:attrName>style.visibility</p:attrName>
                                        </p:attrNameLst>
                                      </p:cBhvr>
                                      <p:to>
                                        <p:strVal val="visible"/>
                                      </p:to>
                                    </p:set>
                                    <p:animEffect transition="in" filter="fade">
                                      <p:cBhvr>
                                        <p:cTn id="253" dur="500"/>
                                        <p:tgtEl>
                                          <p:spTgt spid="43">
                                            <p:txEl>
                                              <p:pRg st="1" end="1"/>
                                            </p:txEl>
                                          </p:spTgt>
                                        </p:tgtEl>
                                      </p:cBhvr>
                                    </p:animEffect>
                                  </p:childTnLst>
                                </p:cTn>
                              </p:par>
                            </p:childTnLst>
                          </p:cTn>
                        </p:par>
                      </p:childTnLst>
                    </p:cTn>
                  </p:par>
                  <p:par>
                    <p:cTn id="254" fill="hold">
                      <p:stCondLst>
                        <p:cond delay="indefinite"/>
                      </p:stCondLst>
                      <p:childTnLst>
                        <p:par>
                          <p:cTn id="255" fill="hold">
                            <p:stCondLst>
                              <p:cond delay="0"/>
                            </p:stCondLst>
                            <p:childTnLst>
                              <p:par>
                                <p:cTn id="256" presetID="10" presetClass="entr" presetSubtype="0" fill="hold" nodeType="clickEffect">
                                  <p:stCondLst>
                                    <p:cond delay="0"/>
                                  </p:stCondLst>
                                  <p:childTnLst>
                                    <p:set>
                                      <p:cBhvr>
                                        <p:cTn id="257" dur="1" fill="hold">
                                          <p:stCondLst>
                                            <p:cond delay="0"/>
                                          </p:stCondLst>
                                        </p:cTn>
                                        <p:tgtEl>
                                          <p:spTgt spid="43">
                                            <p:txEl>
                                              <p:pRg st="2" end="2"/>
                                            </p:txEl>
                                          </p:spTgt>
                                        </p:tgtEl>
                                        <p:attrNameLst>
                                          <p:attrName>style.visibility</p:attrName>
                                        </p:attrNameLst>
                                      </p:cBhvr>
                                      <p:to>
                                        <p:strVal val="visible"/>
                                      </p:to>
                                    </p:set>
                                    <p:animEffect transition="in" filter="fade">
                                      <p:cBhvr>
                                        <p:cTn id="258" dur="500"/>
                                        <p:tgtEl>
                                          <p:spTgt spid="43">
                                            <p:txEl>
                                              <p:pRg st="2" end="2"/>
                                            </p:txEl>
                                          </p:spTgt>
                                        </p:tgtEl>
                                      </p:cBhvr>
                                    </p:animEffect>
                                  </p:childTnLst>
                                </p:cTn>
                              </p:par>
                            </p:childTnLst>
                          </p:cTn>
                        </p:par>
                      </p:childTnLst>
                    </p:cTn>
                  </p:par>
                  <p:par>
                    <p:cTn id="259" fill="hold">
                      <p:stCondLst>
                        <p:cond delay="indefinite"/>
                      </p:stCondLst>
                      <p:childTnLst>
                        <p:par>
                          <p:cTn id="260" fill="hold">
                            <p:stCondLst>
                              <p:cond delay="0"/>
                            </p:stCondLst>
                            <p:childTnLst>
                              <p:par>
                                <p:cTn id="261" presetID="10" presetClass="entr" presetSubtype="0" fill="hold" nodeType="clickEffect">
                                  <p:stCondLst>
                                    <p:cond delay="0"/>
                                  </p:stCondLst>
                                  <p:childTnLst>
                                    <p:set>
                                      <p:cBhvr>
                                        <p:cTn id="262" dur="1" fill="hold">
                                          <p:stCondLst>
                                            <p:cond delay="0"/>
                                          </p:stCondLst>
                                        </p:cTn>
                                        <p:tgtEl>
                                          <p:spTgt spid="43">
                                            <p:txEl>
                                              <p:pRg st="3" end="3"/>
                                            </p:txEl>
                                          </p:spTgt>
                                        </p:tgtEl>
                                        <p:attrNameLst>
                                          <p:attrName>style.visibility</p:attrName>
                                        </p:attrNameLst>
                                      </p:cBhvr>
                                      <p:to>
                                        <p:strVal val="visible"/>
                                      </p:to>
                                    </p:set>
                                    <p:animEffect transition="in" filter="fade">
                                      <p:cBhvr>
                                        <p:cTn id="263" dur="500"/>
                                        <p:tgtEl>
                                          <p:spTgt spid="43">
                                            <p:txEl>
                                              <p:pRg st="3" end="3"/>
                                            </p:txEl>
                                          </p:spTgt>
                                        </p:tgtEl>
                                      </p:cBhvr>
                                    </p:animEffect>
                                  </p:childTnLst>
                                </p:cTn>
                              </p:par>
                            </p:childTnLst>
                          </p:cTn>
                        </p:par>
                      </p:childTnLst>
                    </p:cTn>
                  </p:par>
                  <p:par>
                    <p:cTn id="264" fill="hold">
                      <p:stCondLst>
                        <p:cond delay="indefinite"/>
                      </p:stCondLst>
                      <p:childTnLst>
                        <p:par>
                          <p:cTn id="265" fill="hold">
                            <p:stCondLst>
                              <p:cond delay="0"/>
                            </p:stCondLst>
                            <p:childTnLst>
                              <p:par>
                                <p:cTn id="266" presetID="10" presetClass="exit" presetSubtype="0" fill="hold" grpId="1" nodeType="clickEffect">
                                  <p:stCondLst>
                                    <p:cond delay="0"/>
                                  </p:stCondLst>
                                  <p:childTnLst>
                                    <p:animEffect transition="out" filter="fade">
                                      <p:cBhvr>
                                        <p:cTn id="267" dur="500"/>
                                        <p:tgtEl>
                                          <p:spTgt spid="14"/>
                                        </p:tgtEl>
                                      </p:cBhvr>
                                    </p:animEffect>
                                    <p:set>
                                      <p:cBhvr>
                                        <p:cTn id="268" dur="1" fill="hold">
                                          <p:stCondLst>
                                            <p:cond delay="499"/>
                                          </p:stCondLst>
                                        </p:cTn>
                                        <p:tgtEl>
                                          <p:spTgt spid="14"/>
                                        </p:tgtEl>
                                        <p:attrNameLst>
                                          <p:attrName>style.visibility</p:attrName>
                                        </p:attrNameLst>
                                      </p:cBhvr>
                                      <p:to>
                                        <p:strVal val="hidden"/>
                                      </p:to>
                                    </p:set>
                                  </p:childTnLst>
                                </p:cTn>
                              </p:par>
                              <p:par>
                                <p:cTn id="269" presetID="10" presetClass="exit" presetSubtype="0" fill="hold" grpId="0" nodeType="withEffect">
                                  <p:stCondLst>
                                    <p:cond delay="0"/>
                                  </p:stCondLst>
                                  <p:childTnLst>
                                    <p:animEffect transition="out" filter="fade">
                                      <p:cBhvr>
                                        <p:cTn id="270" dur="500"/>
                                        <p:tgtEl>
                                          <p:spTgt spid="43">
                                            <p:txEl>
                                              <p:pRg st="0" end="0"/>
                                            </p:txEl>
                                          </p:spTgt>
                                        </p:tgtEl>
                                      </p:cBhvr>
                                    </p:animEffect>
                                    <p:set>
                                      <p:cBhvr>
                                        <p:cTn id="271" dur="1" fill="hold">
                                          <p:stCondLst>
                                            <p:cond delay="499"/>
                                          </p:stCondLst>
                                        </p:cTn>
                                        <p:tgtEl>
                                          <p:spTgt spid="43">
                                            <p:txEl>
                                              <p:pRg st="0" end="0"/>
                                            </p:txEl>
                                          </p:spTgt>
                                        </p:tgtEl>
                                        <p:attrNameLst>
                                          <p:attrName>style.visibility</p:attrName>
                                        </p:attrNameLst>
                                      </p:cBhvr>
                                      <p:to>
                                        <p:strVal val="hidden"/>
                                      </p:to>
                                    </p:set>
                                  </p:childTnLst>
                                </p:cTn>
                              </p:par>
                              <p:par>
                                <p:cTn id="272" presetID="10" presetClass="exit" presetSubtype="0" fill="hold" grpId="0" nodeType="withEffect">
                                  <p:stCondLst>
                                    <p:cond delay="0"/>
                                  </p:stCondLst>
                                  <p:childTnLst>
                                    <p:animEffect transition="out" filter="fade">
                                      <p:cBhvr>
                                        <p:cTn id="273" dur="500"/>
                                        <p:tgtEl>
                                          <p:spTgt spid="43">
                                            <p:txEl>
                                              <p:pRg st="1" end="1"/>
                                            </p:txEl>
                                          </p:spTgt>
                                        </p:tgtEl>
                                      </p:cBhvr>
                                    </p:animEffect>
                                    <p:set>
                                      <p:cBhvr>
                                        <p:cTn id="274" dur="1" fill="hold">
                                          <p:stCondLst>
                                            <p:cond delay="499"/>
                                          </p:stCondLst>
                                        </p:cTn>
                                        <p:tgtEl>
                                          <p:spTgt spid="43">
                                            <p:txEl>
                                              <p:pRg st="1" end="1"/>
                                            </p:txEl>
                                          </p:spTgt>
                                        </p:tgtEl>
                                        <p:attrNameLst>
                                          <p:attrName>style.visibility</p:attrName>
                                        </p:attrNameLst>
                                      </p:cBhvr>
                                      <p:to>
                                        <p:strVal val="hidden"/>
                                      </p:to>
                                    </p:set>
                                  </p:childTnLst>
                                </p:cTn>
                              </p:par>
                              <p:par>
                                <p:cTn id="275" presetID="10" presetClass="exit" presetSubtype="0" fill="hold" grpId="0" nodeType="withEffect">
                                  <p:stCondLst>
                                    <p:cond delay="0"/>
                                  </p:stCondLst>
                                  <p:childTnLst>
                                    <p:animEffect transition="out" filter="fade">
                                      <p:cBhvr>
                                        <p:cTn id="276" dur="500"/>
                                        <p:tgtEl>
                                          <p:spTgt spid="43">
                                            <p:txEl>
                                              <p:pRg st="2" end="2"/>
                                            </p:txEl>
                                          </p:spTgt>
                                        </p:tgtEl>
                                      </p:cBhvr>
                                    </p:animEffect>
                                    <p:set>
                                      <p:cBhvr>
                                        <p:cTn id="277" dur="1" fill="hold">
                                          <p:stCondLst>
                                            <p:cond delay="499"/>
                                          </p:stCondLst>
                                        </p:cTn>
                                        <p:tgtEl>
                                          <p:spTgt spid="43">
                                            <p:txEl>
                                              <p:pRg st="2" end="2"/>
                                            </p:txEl>
                                          </p:spTgt>
                                        </p:tgtEl>
                                        <p:attrNameLst>
                                          <p:attrName>style.visibility</p:attrName>
                                        </p:attrNameLst>
                                      </p:cBhvr>
                                      <p:to>
                                        <p:strVal val="hidden"/>
                                      </p:to>
                                    </p:set>
                                  </p:childTnLst>
                                </p:cTn>
                              </p:par>
                              <p:par>
                                <p:cTn id="278" presetID="10" presetClass="exit" presetSubtype="0" fill="hold" grpId="0" nodeType="withEffect">
                                  <p:stCondLst>
                                    <p:cond delay="0"/>
                                  </p:stCondLst>
                                  <p:childTnLst>
                                    <p:animEffect transition="out" filter="fade">
                                      <p:cBhvr>
                                        <p:cTn id="279" dur="500"/>
                                        <p:tgtEl>
                                          <p:spTgt spid="43">
                                            <p:txEl>
                                              <p:pRg st="3" end="3"/>
                                            </p:txEl>
                                          </p:spTgt>
                                        </p:tgtEl>
                                      </p:cBhvr>
                                    </p:animEffect>
                                    <p:set>
                                      <p:cBhvr>
                                        <p:cTn id="280" dur="1" fill="hold">
                                          <p:stCondLst>
                                            <p:cond delay="499"/>
                                          </p:stCondLst>
                                        </p:cTn>
                                        <p:tgtEl>
                                          <p:spTgt spid="43">
                                            <p:txEl>
                                              <p:pRg st="3" end="3"/>
                                            </p:txEl>
                                          </p:spTgt>
                                        </p:tgtEl>
                                        <p:attrNameLst>
                                          <p:attrName>style.visibility</p:attrName>
                                        </p:attrNameLst>
                                      </p:cBhvr>
                                      <p:to>
                                        <p:strVal val="hidden"/>
                                      </p:to>
                                    </p:set>
                                  </p:childTnLst>
                                </p:cTn>
                              </p:par>
                            </p:childTnLst>
                          </p:cTn>
                        </p:par>
                      </p:childTnLst>
                    </p:cTn>
                  </p:par>
                  <p:par>
                    <p:cTn id="281" fill="hold">
                      <p:stCondLst>
                        <p:cond delay="indefinite"/>
                      </p:stCondLst>
                      <p:childTnLst>
                        <p:par>
                          <p:cTn id="282" fill="hold">
                            <p:stCondLst>
                              <p:cond delay="0"/>
                            </p:stCondLst>
                            <p:childTnLst>
                              <p:par>
                                <p:cTn id="283" presetID="10" presetClass="entr" presetSubtype="0" fill="hold" grpId="0" nodeType="clickEffect">
                                  <p:stCondLst>
                                    <p:cond delay="0"/>
                                  </p:stCondLst>
                                  <p:childTnLst>
                                    <p:set>
                                      <p:cBhvr>
                                        <p:cTn id="284" dur="1" fill="hold">
                                          <p:stCondLst>
                                            <p:cond delay="0"/>
                                          </p:stCondLst>
                                        </p:cTn>
                                        <p:tgtEl>
                                          <p:spTgt spid="38"/>
                                        </p:tgtEl>
                                        <p:attrNameLst>
                                          <p:attrName>style.visibility</p:attrName>
                                        </p:attrNameLst>
                                      </p:cBhvr>
                                      <p:to>
                                        <p:strVal val="visible"/>
                                      </p:to>
                                    </p:set>
                                    <p:animEffect transition="in" filter="fade">
                                      <p:cBhvr>
                                        <p:cTn id="285" dur="500"/>
                                        <p:tgtEl>
                                          <p:spTgt spid="38"/>
                                        </p:tgtEl>
                                      </p:cBhvr>
                                    </p:animEffect>
                                  </p:childTnLst>
                                </p:cTn>
                              </p:par>
                            </p:childTnLst>
                          </p:cTn>
                        </p:par>
                      </p:childTnLst>
                    </p:cTn>
                  </p:par>
                  <p:par>
                    <p:cTn id="286" fill="hold">
                      <p:stCondLst>
                        <p:cond delay="indefinite"/>
                      </p:stCondLst>
                      <p:childTnLst>
                        <p:par>
                          <p:cTn id="287" fill="hold">
                            <p:stCondLst>
                              <p:cond delay="0"/>
                            </p:stCondLst>
                            <p:childTnLst>
                              <p:par>
                                <p:cTn id="288" presetID="10" presetClass="entr" presetSubtype="0" fill="hold" nodeType="clickEffect">
                                  <p:stCondLst>
                                    <p:cond delay="0"/>
                                  </p:stCondLst>
                                  <p:childTnLst>
                                    <p:set>
                                      <p:cBhvr>
                                        <p:cTn id="289" dur="1" fill="hold">
                                          <p:stCondLst>
                                            <p:cond delay="0"/>
                                          </p:stCondLst>
                                        </p:cTn>
                                        <p:tgtEl>
                                          <p:spTgt spid="44">
                                            <p:txEl>
                                              <p:pRg st="0" end="0"/>
                                            </p:txEl>
                                          </p:spTgt>
                                        </p:tgtEl>
                                        <p:attrNameLst>
                                          <p:attrName>style.visibility</p:attrName>
                                        </p:attrNameLst>
                                      </p:cBhvr>
                                      <p:to>
                                        <p:strVal val="visible"/>
                                      </p:to>
                                    </p:set>
                                    <p:animEffect transition="in" filter="fade">
                                      <p:cBhvr>
                                        <p:cTn id="290" dur="500"/>
                                        <p:tgtEl>
                                          <p:spTgt spid="44">
                                            <p:txEl>
                                              <p:pRg st="0" end="0"/>
                                            </p:txEl>
                                          </p:spTgt>
                                        </p:tgtEl>
                                      </p:cBhvr>
                                    </p:animEffect>
                                  </p:childTnLst>
                                </p:cTn>
                              </p:par>
                            </p:childTnLst>
                          </p:cTn>
                        </p:par>
                      </p:childTnLst>
                    </p:cTn>
                  </p:par>
                  <p:par>
                    <p:cTn id="291" fill="hold">
                      <p:stCondLst>
                        <p:cond delay="indefinite"/>
                      </p:stCondLst>
                      <p:childTnLst>
                        <p:par>
                          <p:cTn id="292" fill="hold">
                            <p:stCondLst>
                              <p:cond delay="0"/>
                            </p:stCondLst>
                            <p:childTnLst>
                              <p:par>
                                <p:cTn id="293" presetID="10" presetClass="entr" presetSubtype="0" fill="hold" nodeType="clickEffect">
                                  <p:stCondLst>
                                    <p:cond delay="0"/>
                                  </p:stCondLst>
                                  <p:childTnLst>
                                    <p:set>
                                      <p:cBhvr>
                                        <p:cTn id="294" dur="1" fill="hold">
                                          <p:stCondLst>
                                            <p:cond delay="0"/>
                                          </p:stCondLst>
                                        </p:cTn>
                                        <p:tgtEl>
                                          <p:spTgt spid="44">
                                            <p:txEl>
                                              <p:pRg st="1" end="1"/>
                                            </p:txEl>
                                          </p:spTgt>
                                        </p:tgtEl>
                                        <p:attrNameLst>
                                          <p:attrName>style.visibility</p:attrName>
                                        </p:attrNameLst>
                                      </p:cBhvr>
                                      <p:to>
                                        <p:strVal val="visible"/>
                                      </p:to>
                                    </p:set>
                                    <p:animEffect transition="in" filter="fade">
                                      <p:cBhvr>
                                        <p:cTn id="295" dur="500"/>
                                        <p:tgtEl>
                                          <p:spTgt spid="44">
                                            <p:txEl>
                                              <p:pRg st="1" end="1"/>
                                            </p:txEl>
                                          </p:spTgt>
                                        </p:tgtEl>
                                      </p:cBhvr>
                                    </p:animEffect>
                                  </p:childTnLst>
                                </p:cTn>
                              </p:par>
                            </p:childTnLst>
                          </p:cTn>
                        </p:par>
                      </p:childTnLst>
                    </p:cTn>
                  </p:par>
                  <p:par>
                    <p:cTn id="296" fill="hold">
                      <p:stCondLst>
                        <p:cond delay="indefinite"/>
                      </p:stCondLst>
                      <p:childTnLst>
                        <p:par>
                          <p:cTn id="297" fill="hold">
                            <p:stCondLst>
                              <p:cond delay="0"/>
                            </p:stCondLst>
                            <p:childTnLst>
                              <p:par>
                                <p:cTn id="298" presetID="10" presetClass="exit" presetSubtype="0" fill="hold" grpId="0" nodeType="clickEffect">
                                  <p:stCondLst>
                                    <p:cond delay="0"/>
                                  </p:stCondLst>
                                  <p:childTnLst>
                                    <p:animEffect transition="out" filter="fade">
                                      <p:cBhvr>
                                        <p:cTn id="299" dur="500"/>
                                        <p:tgtEl>
                                          <p:spTgt spid="44">
                                            <p:txEl>
                                              <p:pRg st="0" end="0"/>
                                            </p:txEl>
                                          </p:spTgt>
                                        </p:tgtEl>
                                      </p:cBhvr>
                                    </p:animEffect>
                                    <p:set>
                                      <p:cBhvr>
                                        <p:cTn id="300" dur="1" fill="hold">
                                          <p:stCondLst>
                                            <p:cond delay="499"/>
                                          </p:stCondLst>
                                        </p:cTn>
                                        <p:tgtEl>
                                          <p:spTgt spid="44">
                                            <p:txEl>
                                              <p:pRg st="0" end="0"/>
                                            </p:txEl>
                                          </p:spTgt>
                                        </p:tgtEl>
                                        <p:attrNameLst>
                                          <p:attrName>style.visibility</p:attrName>
                                        </p:attrNameLst>
                                      </p:cBhvr>
                                      <p:to>
                                        <p:strVal val="hidden"/>
                                      </p:to>
                                    </p:set>
                                  </p:childTnLst>
                                </p:cTn>
                              </p:par>
                              <p:par>
                                <p:cTn id="301" presetID="10" presetClass="exit" presetSubtype="0" fill="hold" grpId="0" nodeType="withEffect">
                                  <p:stCondLst>
                                    <p:cond delay="0"/>
                                  </p:stCondLst>
                                  <p:childTnLst>
                                    <p:animEffect transition="out" filter="fade">
                                      <p:cBhvr>
                                        <p:cTn id="302" dur="500"/>
                                        <p:tgtEl>
                                          <p:spTgt spid="44">
                                            <p:txEl>
                                              <p:pRg st="1" end="1"/>
                                            </p:txEl>
                                          </p:spTgt>
                                        </p:tgtEl>
                                      </p:cBhvr>
                                    </p:animEffect>
                                    <p:set>
                                      <p:cBhvr>
                                        <p:cTn id="303" dur="1" fill="hold">
                                          <p:stCondLst>
                                            <p:cond delay="499"/>
                                          </p:stCondLst>
                                        </p:cTn>
                                        <p:tgtEl>
                                          <p:spTgt spid="44">
                                            <p:txEl>
                                              <p:pRg st="1" end="1"/>
                                            </p:txEl>
                                          </p:spTgt>
                                        </p:tgtEl>
                                        <p:attrNameLst>
                                          <p:attrName>style.visibility</p:attrName>
                                        </p:attrNameLst>
                                      </p:cBhvr>
                                      <p:to>
                                        <p:strVal val="hidden"/>
                                      </p:to>
                                    </p:set>
                                  </p:childTnLst>
                                </p:cTn>
                              </p:par>
                            </p:childTnLst>
                          </p:cTn>
                        </p:par>
                      </p:childTnLst>
                    </p:cTn>
                  </p:par>
                  <p:par>
                    <p:cTn id="304" fill="hold">
                      <p:stCondLst>
                        <p:cond delay="indefinite"/>
                      </p:stCondLst>
                      <p:childTnLst>
                        <p:par>
                          <p:cTn id="305" fill="hold">
                            <p:stCondLst>
                              <p:cond delay="0"/>
                            </p:stCondLst>
                            <p:childTnLst>
                              <p:par>
                                <p:cTn id="306" presetID="10" presetClass="entr" presetSubtype="0" fill="hold" grpId="0" nodeType="clickEffect">
                                  <p:stCondLst>
                                    <p:cond delay="0"/>
                                  </p:stCondLst>
                                  <p:childTnLst>
                                    <p:set>
                                      <p:cBhvr>
                                        <p:cTn id="307" dur="1" fill="hold">
                                          <p:stCondLst>
                                            <p:cond delay="0"/>
                                          </p:stCondLst>
                                        </p:cTn>
                                        <p:tgtEl>
                                          <p:spTgt spid="41"/>
                                        </p:tgtEl>
                                        <p:attrNameLst>
                                          <p:attrName>style.visibility</p:attrName>
                                        </p:attrNameLst>
                                      </p:cBhvr>
                                      <p:to>
                                        <p:strVal val="visible"/>
                                      </p:to>
                                    </p:set>
                                    <p:animEffect transition="in" filter="fade">
                                      <p:cBhvr>
                                        <p:cTn id="308" dur="500"/>
                                        <p:tgtEl>
                                          <p:spTgt spid="41"/>
                                        </p:tgtEl>
                                      </p:cBhvr>
                                    </p:animEffect>
                                  </p:childTnLst>
                                </p:cTn>
                              </p:par>
                              <p:par>
                                <p:cTn id="309" presetID="10" presetClass="entr" presetSubtype="0" fill="hold" nodeType="withEffect">
                                  <p:stCondLst>
                                    <p:cond delay="0"/>
                                  </p:stCondLst>
                                  <p:childTnLst>
                                    <p:set>
                                      <p:cBhvr>
                                        <p:cTn id="310" dur="1" fill="hold">
                                          <p:stCondLst>
                                            <p:cond delay="0"/>
                                          </p:stCondLst>
                                        </p:cTn>
                                        <p:tgtEl>
                                          <p:spTgt spid="45">
                                            <p:txEl>
                                              <p:pRg st="0" end="0"/>
                                            </p:txEl>
                                          </p:spTgt>
                                        </p:tgtEl>
                                        <p:attrNameLst>
                                          <p:attrName>style.visibility</p:attrName>
                                        </p:attrNameLst>
                                      </p:cBhvr>
                                      <p:to>
                                        <p:strVal val="visible"/>
                                      </p:to>
                                    </p:set>
                                    <p:animEffect transition="in" filter="fade">
                                      <p:cBhvr>
                                        <p:cTn id="311" dur="500"/>
                                        <p:tgtEl>
                                          <p:spTgt spid="45">
                                            <p:txEl>
                                              <p:pRg st="0" end="0"/>
                                            </p:txEl>
                                          </p:spTgt>
                                        </p:tgtEl>
                                      </p:cBhvr>
                                    </p:animEffect>
                                  </p:childTnLst>
                                </p:cTn>
                              </p:par>
                            </p:childTnLst>
                          </p:cTn>
                        </p:par>
                      </p:childTnLst>
                    </p:cTn>
                  </p:par>
                  <p:par>
                    <p:cTn id="312" fill="hold">
                      <p:stCondLst>
                        <p:cond delay="indefinite"/>
                      </p:stCondLst>
                      <p:childTnLst>
                        <p:par>
                          <p:cTn id="313" fill="hold">
                            <p:stCondLst>
                              <p:cond delay="0"/>
                            </p:stCondLst>
                            <p:childTnLst>
                              <p:par>
                                <p:cTn id="314" presetID="10" presetClass="entr" presetSubtype="0" fill="hold" nodeType="clickEffect">
                                  <p:stCondLst>
                                    <p:cond delay="0"/>
                                  </p:stCondLst>
                                  <p:childTnLst>
                                    <p:set>
                                      <p:cBhvr>
                                        <p:cTn id="315" dur="1" fill="hold">
                                          <p:stCondLst>
                                            <p:cond delay="0"/>
                                          </p:stCondLst>
                                        </p:cTn>
                                        <p:tgtEl>
                                          <p:spTgt spid="45">
                                            <p:txEl>
                                              <p:pRg st="1" end="1"/>
                                            </p:txEl>
                                          </p:spTgt>
                                        </p:tgtEl>
                                        <p:attrNameLst>
                                          <p:attrName>style.visibility</p:attrName>
                                        </p:attrNameLst>
                                      </p:cBhvr>
                                      <p:to>
                                        <p:strVal val="visible"/>
                                      </p:to>
                                    </p:set>
                                    <p:animEffect transition="in" filter="fade">
                                      <p:cBhvr>
                                        <p:cTn id="316" dur="500"/>
                                        <p:tgtEl>
                                          <p:spTgt spid="45">
                                            <p:txEl>
                                              <p:pRg st="1" end="1"/>
                                            </p:txEl>
                                          </p:spTgt>
                                        </p:tgtEl>
                                      </p:cBhvr>
                                    </p:animEffect>
                                  </p:childTnLst>
                                </p:cTn>
                              </p:par>
                              <p:par>
                                <p:cTn id="317" presetID="10" presetClass="exit" presetSubtype="0" fill="hold" grpId="1" nodeType="withEffect">
                                  <p:stCondLst>
                                    <p:cond delay="0"/>
                                  </p:stCondLst>
                                  <p:childTnLst>
                                    <p:animEffect transition="out" filter="fade">
                                      <p:cBhvr>
                                        <p:cTn id="318" dur="500"/>
                                        <p:tgtEl>
                                          <p:spTgt spid="38"/>
                                        </p:tgtEl>
                                      </p:cBhvr>
                                    </p:animEffect>
                                    <p:set>
                                      <p:cBhvr>
                                        <p:cTn id="319" dur="1" fill="hold">
                                          <p:stCondLst>
                                            <p:cond delay="499"/>
                                          </p:stCondLst>
                                        </p:cTn>
                                        <p:tgtEl>
                                          <p:spTgt spid="38"/>
                                        </p:tgtEl>
                                        <p:attrNameLst>
                                          <p:attrName>style.visibility</p:attrName>
                                        </p:attrNameLst>
                                      </p:cBhvr>
                                      <p:to>
                                        <p:strVal val="hidden"/>
                                      </p:to>
                                    </p:set>
                                  </p:childTnLst>
                                </p:cTn>
                              </p:par>
                              <p:par>
                                <p:cTn id="320" presetID="10" presetClass="entr" presetSubtype="0" fill="hold" grpId="2" nodeType="withEffect">
                                  <p:stCondLst>
                                    <p:cond delay="0"/>
                                  </p:stCondLst>
                                  <p:childTnLst>
                                    <p:set>
                                      <p:cBhvr>
                                        <p:cTn id="321" dur="1" fill="hold">
                                          <p:stCondLst>
                                            <p:cond delay="0"/>
                                          </p:stCondLst>
                                        </p:cTn>
                                        <p:tgtEl>
                                          <p:spTgt spid="14"/>
                                        </p:tgtEl>
                                        <p:attrNameLst>
                                          <p:attrName>style.visibility</p:attrName>
                                        </p:attrNameLst>
                                      </p:cBhvr>
                                      <p:to>
                                        <p:strVal val="visible"/>
                                      </p:to>
                                    </p:set>
                                    <p:animEffect transition="in" filter="fade">
                                      <p:cBhvr>
                                        <p:cTn id="322" dur="500"/>
                                        <p:tgtEl>
                                          <p:spTgt spid="14"/>
                                        </p:tgtEl>
                                      </p:cBhvr>
                                    </p:animEffect>
                                  </p:childTnLst>
                                </p:cTn>
                              </p:par>
                            </p:childTnLst>
                          </p:cTn>
                        </p:par>
                      </p:childTnLst>
                    </p:cTn>
                  </p:par>
                  <p:par>
                    <p:cTn id="323" fill="hold">
                      <p:stCondLst>
                        <p:cond delay="indefinite"/>
                      </p:stCondLst>
                      <p:childTnLst>
                        <p:par>
                          <p:cTn id="324" fill="hold">
                            <p:stCondLst>
                              <p:cond delay="0"/>
                            </p:stCondLst>
                            <p:childTnLst>
                              <p:par>
                                <p:cTn id="325" presetID="10" presetClass="entr" presetSubtype="0" fill="hold" nodeType="clickEffect">
                                  <p:stCondLst>
                                    <p:cond delay="0"/>
                                  </p:stCondLst>
                                  <p:childTnLst>
                                    <p:set>
                                      <p:cBhvr>
                                        <p:cTn id="326" dur="1" fill="hold">
                                          <p:stCondLst>
                                            <p:cond delay="0"/>
                                          </p:stCondLst>
                                        </p:cTn>
                                        <p:tgtEl>
                                          <p:spTgt spid="45">
                                            <p:txEl>
                                              <p:pRg st="2" end="2"/>
                                            </p:txEl>
                                          </p:spTgt>
                                        </p:tgtEl>
                                        <p:attrNameLst>
                                          <p:attrName>style.visibility</p:attrName>
                                        </p:attrNameLst>
                                      </p:cBhvr>
                                      <p:to>
                                        <p:strVal val="visible"/>
                                      </p:to>
                                    </p:set>
                                    <p:animEffect transition="in" filter="fade">
                                      <p:cBhvr>
                                        <p:cTn id="327" dur="500"/>
                                        <p:tgtEl>
                                          <p:spTgt spid="45">
                                            <p:txEl>
                                              <p:pRg st="2" end="2"/>
                                            </p:txEl>
                                          </p:spTgt>
                                        </p:tgtEl>
                                      </p:cBhvr>
                                    </p:animEffect>
                                  </p:childTnLst>
                                </p:cTn>
                              </p:par>
                            </p:childTnLst>
                          </p:cTn>
                        </p:par>
                      </p:childTnLst>
                    </p:cTn>
                  </p:par>
                  <p:par>
                    <p:cTn id="328" fill="hold">
                      <p:stCondLst>
                        <p:cond delay="indefinite"/>
                      </p:stCondLst>
                      <p:childTnLst>
                        <p:par>
                          <p:cTn id="329" fill="hold">
                            <p:stCondLst>
                              <p:cond delay="0"/>
                            </p:stCondLst>
                            <p:childTnLst>
                              <p:par>
                                <p:cTn id="330" presetID="10" presetClass="entr" presetSubtype="0" fill="hold" nodeType="clickEffect">
                                  <p:stCondLst>
                                    <p:cond delay="0"/>
                                  </p:stCondLst>
                                  <p:childTnLst>
                                    <p:set>
                                      <p:cBhvr>
                                        <p:cTn id="331" dur="1" fill="hold">
                                          <p:stCondLst>
                                            <p:cond delay="0"/>
                                          </p:stCondLst>
                                        </p:cTn>
                                        <p:tgtEl>
                                          <p:spTgt spid="45">
                                            <p:txEl>
                                              <p:pRg st="3" end="3"/>
                                            </p:txEl>
                                          </p:spTgt>
                                        </p:tgtEl>
                                        <p:attrNameLst>
                                          <p:attrName>style.visibility</p:attrName>
                                        </p:attrNameLst>
                                      </p:cBhvr>
                                      <p:to>
                                        <p:strVal val="visible"/>
                                      </p:to>
                                    </p:set>
                                    <p:animEffect transition="in" filter="fade">
                                      <p:cBhvr>
                                        <p:cTn id="332" dur="500"/>
                                        <p:tgtEl>
                                          <p:spTgt spid="45">
                                            <p:txEl>
                                              <p:pRg st="3" end="3"/>
                                            </p:txEl>
                                          </p:spTgt>
                                        </p:tgtEl>
                                      </p:cBhvr>
                                    </p:animEffect>
                                  </p:childTnLst>
                                </p:cTn>
                              </p:par>
                            </p:childTnLst>
                          </p:cTn>
                        </p:par>
                      </p:childTnLst>
                    </p:cTn>
                  </p:par>
                  <p:par>
                    <p:cTn id="333" fill="hold">
                      <p:stCondLst>
                        <p:cond delay="indefinite"/>
                      </p:stCondLst>
                      <p:childTnLst>
                        <p:par>
                          <p:cTn id="334" fill="hold">
                            <p:stCondLst>
                              <p:cond delay="0"/>
                            </p:stCondLst>
                            <p:childTnLst>
                              <p:par>
                                <p:cTn id="335" presetID="10" presetClass="exit" presetSubtype="0" fill="hold" grpId="0" nodeType="clickEffect">
                                  <p:stCondLst>
                                    <p:cond delay="0"/>
                                  </p:stCondLst>
                                  <p:childTnLst>
                                    <p:animEffect transition="out" filter="fade">
                                      <p:cBhvr>
                                        <p:cTn id="336" dur="500"/>
                                        <p:tgtEl>
                                          <p:spTgt spid="45">
                                            <p:txEl>
                                              <p:pRg st="0" end="0"/>
                                            </p:txEl>
                                          </p:spTgt>
                                        </p:tgtEl>
                                      </p:cBhvr>
                                    </p:animEffect>
                                    <p:set>
                                      <p:cBhvr>
                                        <p:cTn id="337" dur="1" fill="hold">
                                          <p:stCondLst>
                                            <p:cond delay="499"/>
                                          </p:stCondLst>
                                        </p:cTn>
                                        <p:tgtEl>
                                          <p:spTgt spid="45">
                                            <p:txEl>
                                              <p:pRg st="0" end="0"/>
                                            </p:txEl>
                                          </p:spTgt>
                                        </p:tgtEl>
                                        <p:attrNameLst>
                                          <p:attrName>style.visibility</p:attrName>
                                        </p:attrNameLst>
                                      </p:cBhvr>
                                      <p:to>
                                        <p:strVal val="hidden"/>
                                      </p:to>
                                    </p:set>
                                  </p:childTnLst>
                                </p:cTn>
                              </p:par>
                              <p:par>
                                <p:cTn id="338" presetID="10" presetClass="exit" presetSubtype="0" fill="hold" grpId="0" nodeType="withEffect">
                                  <p:stCondLst>
                                    <p:cond delay="0"/>
                                  </p:stCondLst>
                                  <p:childTnLst>
                                    <p:animEffect transition="out" filter="fade">
                                      <p:cBhvr>
                                        <p:cTn id="339" dur="500"/>
                                        <p:tgtEl>
                                          <p:spTgt spid="45">
                                            <p:txEl>
                                              <p:pRg st="1" end="1"/>
                                            </p:txEl>
                                          </p:spTgt>
                                        </p:tgtEl>
                                      </p:cBhvr>
                                    </p:animEffect>
                                    <p:set>
                                      <p:cBhvr>
                                        <p:cTn id="340" dur="1" fill="hold">
                                          <p:stCondLst>
                                            <p:cond delay="499"/>
                                          </p:stCondLst>
                                        </p:cTn>
                                        <p:tgtEl>
                                          <p:spTgt spid="45">
                                            <p:txEl>
                                              <p:pRg st="1" end="1"/>
                                            </p:txEl>
                                          </p:spTgt>
                                        </p:tgtEl>
                                        <p:attrNameLst>
                                          <p:attrName>style.visibility</p:attrName>
                                        </p:attrNameLst>
                                      </p:cBhvr>
                                      <p:to>
                                        <p:strVal val="hidden"/>
                                      </p:to>
                                    </p:set>
                                  </p:childTnLst>
                                </p:cTn>
                              </p:par>
                              <p:par>
                                <p:cTn id="341" presetID="10" presetClass="exit" presetSubtype="0" fill="hold" grpId="0" nodeType="withEffect">
                                  <p:stCondLst>
                                    <p:cond delay="0"/>
                                  </p:stCondLst>
                                  <p:childTnLst>
                                    <p:animEffect transition="out" filter="fade">
                                      <p:cBhvr>
                                        <p:cTn id="342" dur="500"/>
                                        <p:tgtEl>
                                          <p:spTgt spid="45">
                                            <p:txEl>
                                              <p:pRg st="2" end="2"/>
                                            </p:txEl>
                                          </p:spTgt>
                                        </p:tgtEl>
                                      </p:cBhvr>
                                    </p:animEffect>
                                    <p:set>
                                      <p:cBhvr>
                                        <p:cTn id="343" dur="1" fill="hold">
                                          <p:stCondLst>
                                            <p:cond delay="499"/>
                                          </p:stCondLst>
                                        </p:cTn>
                                        <p:tgtEl>
                                          <p:spTgt spid="45">
                                            <p:txEl>
                                              <p:pRg st="2" end="2"/>
                                            </p:txEl>
                                          </p:spTgt>
                                        </p:tgtEl>
                                        <p:attrNameLst>
                                          <p:attrName>style.visibility</p:attrName>
                                        </p:attrNameLst>
                                      </p:cBhvr>
                                      <p:to>
                                        <p:strVal val="hidden"/>
                                      </p:to>
                                    </p:set>
                                  </p:childTnLst>
                                </p:cTn>
                              </p:par>
                              <p:par>
                                <p:cTn id="344" presetID="10" presetClass="exit" presetSubtype="0" fill="hold" grpId="0" nodeType="withEffect">
                                  <p:stCondLst>
                                    <p:cond delay="0"/>
                                  </p:stCondLst>
                                  <p:childTnLst>
                                    <p:animEffect transition="out" filter="fade">
                                      <p:cBhvr>
                                        <p:cTn id="345" dur="500"/>
                                        <p:tgtEl>
                                          <p:spTgt spid="45">
                                            <p:txEl>
                                              <p:pRg st="3" end="3"/>
                                            </p:txEl>
                                          </p:spTgt>
                                        </p:tgtEl>
                                      </p:cBhvr>
                                    </p:animEffect>
                                    <p:set>
                                      <p:cBhvr>
                                        <p:cTn id="346" dur="1" fill="hold">
                                          <p:stCondLst>
                                            <p:cond delay="499"/>
                                          </p:stCondLst>
                                        </p:cTn>
                                        <p:tgtEl>
                                          <p:spTgt spid="45">
                                            <p:txEl>
                                              <p:pRg st="3" end="3"/>
                                            </p:txEl>
                                          </p:spTgt>
                                        </p:tgtEl>
                                        <p:attrNameLst>
                                          <p:attrName>style.visibility</p:attrName>
                                        </p:attrNameLst>
                                      </p:cBhvr>
                                      <p:to>
                                        <p:strVal val="hidden"/>
                                      </p:to>
                                    </p:set>
                                  </p:childTnLst>
                                </p:cTn>
                              </p:par>
                              <p:par>
                                <p:cTn id="347" presetID="10" presetClass="exit" presetSubtype="0" fill="hold" grpId="3" nodeType="withEffect">
                                  <p:stCondLst>
                                    <p:cond delay="0"/>
                                  </p:stCondLst>
                                  <p:childTnLst>
                                    <p:animEffect transition="out" filter="fade">
                                      <p:cBhvr>
                                        <p:cTn id="348" dur="500"/>
                                        <p:tgtEl>
                                          <p:spTgt spid="14"/>
                                        </p:tgtEl>
                                      </p:cBhvr>
                                    </p:animEffect>
                                    <p:set>
                                      <p:cBhvr>
                                        <p:cTn id="349" dur="1" fill="hold">
                                          <p:stCondLst>
                                            <p:cond delay="499"/>
                                          </p:stCondLst>
                                        </p:cTn>
                                        <p:tgtEl>
                                          <p:spTgt spid="14"/>
                                        </p:tgtEl>
                                        <p:attrNameLst>
                                          <p:attrName>style.visibility</p:attrName>
                                        </p:attrNameLst>
                                      </p:cBhvr>
                                      <p:to>
                                        <p:strVal val="hidden"/>
                                      </p:to>
                                    </p:set>
                                  </p:childTnLst>
                                </p:cTn>
                              </p:par>
                              <p:par>
                                <p:cTn id="350" presetID="10" presetClass="exit" presetSubtype="0" fill="hold" grpId="1" nodeType="withEffect">
                                  <p:stCondLst>
                                    <p:cond delay="0"/>
                                  </p:stCondLst>
                                  <p:childTnLst>
                                    <p:animEffect transition="out" filter="fade">
                                      <p:cBhvr>
                                        <p:cTn id="351" dur="500"/>
                                        <p:tgtEl>
                                          <p:spTgt spid="41"/>
                                        </p:tgtEl>
                                      </p:cBhvr>
                                    </p:animEffect>
                                    <p:set>
                                      <p:cBhvr>
                                        <p:cTn id="352" dur="1" fill="hold">
                                          <p:stCondLst>
                                            <p:cond delay="499"/>
                                          </p:stCondLst>
                                        </p:cTn>
                                        <p:tgtEl>
                                          <p:spTgt spid="41"/>
                                        </p:tgtEl>
                                        <p:attrNameLst>
                                          <p:attrName>style.visibility</p:attrName>
                                        </p:attrNameLst>
                                      </p:cBhvr>
                                      <p:to>
                                        <p:strVal val="hidden"/>
                                      </p:to>
                                    </p:set>
                                  </p:childTnLst>
                                </p:cTn>
                              </p:par>
                            </p:childTnLst>
                          </p:cTn>
                        </p:par>
                      </p:childTnLst>
                    </p:cTn>
                  </p:par>
                  <p:par>
                    <p:cTn id="353" fill="hold">
                      <p:stCondLst>
                        <p:cond delay="indefinite"/>
                      </p:stCondLst>
                      <p:childTnLst>
                        <p:par>
                          <p:cTn id="354" fill="hold">
                            <p:stCondLst>
                              <p:cond delay="0"/>
                            </p:stCondLst>
                            <p:childTnLst>
                              <p:par>
                                <p:cTn id="355" presetID="10" presetClass="entr" presetSubtype="0" fill="hold" grpId="0" nodeType="clickEffect">
                                  <p:stCondLst>
                                    <p:cond delay="0"/>
                                  </p:stCondLst>
                                  <p:childTnLst>
                                    <p:set>
                                      <p:cBhvr>
                                        <p:cTn id="356" dur="1" fill="hold">
                                          <p:stCondLst>
                                            <p:cond delay="0"/>
                                          </p:stCondLst>
                                        </p:cTn>
                                        <p:tgtEl>
                                          <p:spTgt spid="40"/>
                                        </p:tgtEl>
                                        <p:attrNameLst>
                                          <p:attrName>style.visibility</p:attrName>
                                        </p:attrNameLst>
                                      </p:cBhvr>
                                      <p:to>
                                        <p:strVal val="visible"/>
                                      </p:to>
                                    </p:set>
                                    <p:animEffect transition="in" filter="fade">
                                      <p:cBhvr>
                                        <p:cTn id="357" dur="500"/>
                                        <p:tgtEl>
                                          <p:spTgt spid="40"/>
                                        </p:tgtEl>
                                      </p:cBhvr>
                                    </p:animEffect>
                                  </p:childTnLst>
                                </p:cTn>
                              </p:par>
                              <p:par>
                                <p:cTn id="358" presetID="10" presetClass="entr" presetSubtype="0" fill="hold" grpId="0" nodeType="withEffect">
                                  <p:stCondLst>
                                    <p:cond delay="0"/>
                                  </p:stCondLst>
                                  <p:childTnLst>
                                    <p:set>
                                      <p:cBhvr>
                                        <p:cTn id="359" dur="1" fill="hold">
                                          <p:stCondLst>
                                            <p:cond delay="0"/>
                                          </p:stCondLst>
                                        </p:cTn>
                                        <p:tgtEl>
                                          <p:spTgt spid="46"/>
                                        </p:tgtEl>
                                        <p:attrNameLst>
                                          <p:attrName>style.visibility</p:attrName>
                                        </p:attrNameLst>
                                      </p:cBhvr>
                                      <p:to>
                                        <p:strVal val="visible"/>
                                      </p:to>
                                    </p:set>
                                    <p:animEffect transition="in" filter="fade">
                                      <p:cBhvr>
                                        <p:cTn id="360" dur="500"/>
                                        <p:tgtEl>
                                          <p:spTgt spid="46"/>
                                        </p:tgtEl>
                                      </p:cBhvr>
                                    </p:animEffect>
                                  </p:childTnLst>
                                </p:cTn>
                              </p:par>
                            </p:childTnLst>
                          </p:cTn>
                        </p:par>
                      </p:childTnLst>
                    </p:cTn>
                  </p:par>
                  <p:par>
                    <p:cTn id="361" fill="hold">
                      <p:stCondLst>
                        <p:cond delay="indefinite"/>
                      </p:stCondLst>
                      <p:childTnLst>
                        <p:par>
                          <p:cTn id="362" fill="hold">
                            <p:stCondLst>
                              <p:cond delay="0"/>
                            </p:stCondLst>
                            <p:childTnLst>
                              <p:par>
                                <p:cTn id="363" presetID="10" presetClass="exit" presetSubtype="0" fill="hold" grpId="1" nodeType="clickEffect">
                                  <p:stCondLst>
                                    <p:cond delay="0"/>
                                  </p:stCondLst>
                                  <p:childTnLst>
                                    <p:animEffect transition="out" filter="fade">
                                      <p:cBhvr>
                                        <p:cTn id="364" dur="500"/>
                                        <p:tgtEl>
                                          <p:spTgt spid="46"/>
                                        </p:tgtEl>
                                      </p:cBhvr>
                                    </p:animEffect>
                                    <p:set>
                                      <p:cBhvr>
                                        <p:cTn id="365" dur="1" fill="hold">
                                          <p:stCondLst>
                                            <p:cond delay="499"/>
                                          </p:stCondLst>
                                        </p:cTn>
                                        <p:tgtEl>
                                          <p:spTgt spid="46"/>
                                        </p:tgtEl>
                                        <p:attrNameLst>
                                          <p:attrName>style.visibility</p:attrName>
                                        </p:attrNameLst>
                                      </p:cBhvr>
                                      <p:to>
                                        <p:strVal val="hidden"/>
                                      </p:to>
                                    </p:set>
                                  </p:childTnLst>
                                </p:cTn>
                              </p:par>
                              <p:par>
                                <p:cTn id="366" presetID="10" presetClass="entr" presetSubtype="0" fill="hold" nodeType="withEffect">
                                  <p:stCondLst>
                                    <p:cond delay="0"/>
                                  </p:stCondLst>
                                  <p:childTnLst>
                                    <p:set>
                                      <p:cBhvr>
                                        <p:cTn id="367" dur="1" fill="hold">
                                          <p:stCondLst>
                                            <p:cond delay="0"/>
                                          </p:stCondLst>
                                        </p:cTn>
                                        <p:tgtEl>
                                          <p:spTgt spid="47">
                                            <p:txEl>
                                              <p:pRg st="0" end="0"/>
                                            </p:txEl>
                                          </p:spTgt>
                                        </p:tgtEl>
                                        <p:attrNameLst>
                                          <p:attrName>style.visibility</p:attrName>
                                        </p:attrNameLst>
                                      </p:cBhvr>
                                      <p:to>
                                        <p:strVal val="visible"/>
                                      </p:to>
                                    </p:set>
                                    <p:animEffect transition="in" filter="fade">
                                      <p:cBhvr>
                                        <p:cTn id="368" dur="500"/>
                                        <p:tgtEl>
                                          <p:spTgt spid="47">
                                            <p:txEl>
                                              <p:pRg st="0" end="0"/>
                                            </p:txEl>
                                          </p:spTgt>
                                        </p:tgtEl>
                                      </p:cBhvr>
                                    </p:animEffect>
                                  </p:childTnLst>
                                </p:cTn>
                              </p:par>
                              <p:par>
                                <p:cTn id="369" presetID="10" presetClass="entr" presetSubtype="0" fill="hold" grpId="0" nodeType="withEffect">
                                  <p:stCondLst>
                                    <p:cond delay="0"/>
                                  </p:stCondLst>
                                  <p:childTnLst>
                                    <p:set>
                                      <p:cBhvr>
                                        <p:cTn id="370" dur="1" fill="hold">
                                          <p:stCondLst>
                                            <p:cond delay="0"/>
                                          </p:stCondLst>
                                        </p:cTn>
                                        <p:tgtEl>
                                          <p:spTgt spid="42"/>
                                        </p:tgtEl>
                                        <p:attrNameLst>
                                          <p:attrName>style.visibility</p:attrName>
                                        </p:attrNameLst>
                                      </p:cBhvr>
                                      <p:to>
                                        <p:strVal val="visible"/>
                                      </p:to>
                                    </p:set>
                                    <p:animEffect transition="in" filter="fade">
                                      <p:cBhvr>
                                        <p:cTn id="371" dur="500"/>
                                        <p:tgtEl>
                                          <p:spTgt spid="42"/>
                                        </p:tgtEl>
                                      </p:cBhvr>
                                    </p:animEffect>
                                  </p:childTnLst>
                                </p:cTn>
                              </p:par>
                            </p:childTnLst>
                          </p:cTn>
                        </p:par>
                      </p:childTnLst>
                    </p:cTn>
                  </p:par>
                  <p:par>
                    <p:cTn id="372" fill="hold">
                      <p:stCondLst>
                        <p:cond delay="indefinite"/>
                      </p:stCondLst>
                      <p:childTnLst>
                        <p:par>
                          <p:cTn id="373" fill="hold">
                            <p:stCondLst>
                              <p:cond delay="0"/>
                            </p:stCondLst>
                            <p:childTnLst>
                              <p:par>
                                <p:cTn id="374" presetID="10" presetClass="entr" presetSubtype="0" fill="hold" nodeType="clickEffect">
                                  <p:stCondLst>
                                    <p:cond delay="0"/>
                                  </p:stCondLst>
                                  <p:childTnLst>
                                    <p:set>
                                      <p:cBhvr>
                                        <p:cTn id="375" dur="1" fill="hold">
                                          <p:stCondLst>
                                            <p:cond delay="0"/>
                                          </p:stCondLst>
                                        </p:cTn>
                                        <p:tgtEl>
                                          <p:spTgt spid="47">
                                            <p:txEl>
                                              <p:pRg st="1" end="1"/>
                                            </p:txEl>
                                          </p:spTgt>
                                        </p:tgtEl>
                                        <p:attrNameLst>
                                          <p:attrName>style.visibility</p:attrName>
                                        </p:attrNameLst>
                                      </p:cBhvr>
                                      <p:to>
                                        <p:strVal val="visible"/>
                                      </p:to>
                                    </p:set>
                                    <p:animEffect transition="in" filter="fade">
                                      <p:cBhvr>
                                        <p:cTn id="376" dur="500"/>
                                        <p:tgtEl>
                                          <p:spTgt spid="47">
                                            <p:txEl>
                                              <p:pRg st="1" end="1"/>
                                            </p:txEl>
                                          </p:spTgt>
                                        </p:tgtEl>
                                      </p:cBhvr>
                                    </p:animEffect>
                                  </p:childTnLst>
                                </p:cTn>
                              </p:par>
                            </p:childTnLst>
                          </p:cTn>
                        </p:par>
                      </p:childTnLst>
                    </p:cTn>
                  </p:par>
                  <p:par>
                    <p:cTn id="377" fill="hold">
                      <p:stCondLst>
                        <p:cond delay="indefinite"/>
                      </p:stCondLst>
                      <p:childTnLst>
                        <p:par>
                          <p:cTn id="378" fill="hold">
                            <p:stCondLst>
                              <p:cond delay="0"/>
                            </p:stCondLst>
                            <p:childTnLst>
                              <p:par>
                                <p:cTn id="379" presetID="10" presetClass="entr" presetSubtype="0" fill="hold" nodeType="clickEffect">
                                  <p:stCondLst>
                                    <p:cond delay="0"/>
                                  </p:stCondLst>
                                  <p:childTnLst>
                                    <p:set>
                                      <p:cBhvr>
                                        <p:cTn id="380" dur="1" fill="hold">
                                          <p:stCondLst>
                                            <p:cond delay="0"/>
                                          </p:stCondLst>
                                        </p:cTn>
                                        <p:tgtEl>
                                          <p:spTgt spid="47">
                                            <p:txEl>
                                              <p:pRg st="2" end="2"/>
                                            </p:txEl>
                                          </p:spTgt>
                                        </p:tgtEl>
                                        <p:attrNameLst>
                                          <p:attrName>style.visibility</p:attrName>
                                        </p:attrNameLst>
                                      </p:cBhvr>
                                      <p:to>
                                        <p:strVal val="visible"/>
                                      </p:to>
                                    </p:set>
                                    <p:animEffect transition="in" filter="fade">
                                      <p:cBhvr>
                                        <p:cTn id="381" dur="500"/>
                                        <p:tgtEl>
                                          <p:spTgt spid="47">
                                            <p:txEl>
                                              <p:pRg st="2" end="2"/>
                                            </p:txEl>
                                          </p:spTgt>
                                        </p:tgtEl>
                                      </p:cBhvr>
                                    </p:animEffect>
                                  </p:childTnLst>
                                </p:cTn>
                              </p:par>
                            </p:childTnLst>
                          </p:cTn>
                        </p:par>
                      </p:childTnLst>
                    </p:cTn>
                  </p:par>
                  <p:par>
                    <p:cTn id="382" fill="hold">
                      <p:stCondLst>
                        <p:cond delay="indefinite"/>
                      </p:stCondLst>
                      <p:childTnLst>
                        <p:par>
                          <p:cTn id="383" fill="hold">
                            <p:stCondLst>
                              <p:cond delay="0"/>
                            </p:stCondLst>
                            <p:childTnLst>
                              <p:par>
                                <p:cTn id="384" presetID="10" presetClass="entr" presetSubtype="0" fill="hold" nodeType="clickEffect">
                                  <p:stCondLst>
                                    <p:cond delay="0"/>
                                  </p:stCondLst>
                                  <p:childTnLst>
                                    <p:set>
                                      <p:cBhvr>
                                        <p:cTn id="385" dur="1" fill="hold">
                                          <p:stCondLst>
                                            <p:cond delay="0"/>
                                          </p:stCondLst>
                                        </p:cTn>
                                        <p:tgtEl>
                                          <p:spTgt spid="47">
                                            <p:txEl>
                                              <p:pRg st="3" end="3"/>
                                            </p:txEl>
                                          </p:spTgt>
                                        </p:tgtEl>
                                        <p:attrNameLst>
                                          <p:attrName>style.visibility</p:attrName>
                                        </p:attrNameLst>
                                      </p:cBhvr>
                                      <p:to>
                                        <p:strVal val="visible"/>
                                      </p:to>
                                    </p:set>
                                    <p:animEffect transition="in" filter="fade">
                                      <p:cBhvr>
                                        <p:cTn id="386" dur="500"/>
                                        <p:tgtEl>
                                          <p:spTgt spid="47">
                                            <p:txEl>
                                              <p:pRg st="3" end="3"/>
                                            </p:txEl>
                                          </p:spTgt>
                                        </p:tgtEl>
                                      </p:cBhvr>
                                    </p:animEffect>
                                  </p:childTnLst>
                                </p:cTn>
                              </p:par>
                            </p:childTnLst>
                          </p:cTn>
                        </p:par>
                      </p:childTnLst>
                    </p:cTn>
                  </p:par>
                  <p:par>
                    <p:cTn id="387" fill="hold">
                      <p:stCondLst>
                        <p:cond delay="indefinite"/>
                      </p:stCondLst>
                      <p:childTnLst>
                        <p:par>
                          <p:cTn id="388" fill="hold">
                            <p:stCondLst>
                              <p:cond delay="0"/>
                            </p:stCondLst>
                            <p:childTnLst>
                              <p:par>
                                <p:cTn id="389" presetID="10" presetClass="exit" presetSubtype="0" fill="hold" grpId="1" nodeType="clickEffect">
                                  <p:stCondLst>
                                    <p:cond delay="0"/>
                                  </p:stCondLst>
                                  <p:childTnLst>
                                    <p:animEffect transition="out" filter="fade">
                                      <p:cBhvr>
                                        <p:cTn id="390" dur="500"/>
                                        <p:tgtEl>
                                          <p:spTgt spid="40"/>
                                        </p:tgtEl>
                                      </p:cBhvr>
                                    </p:animEffect>
                                    <p:set>
                                      <p:cBhvr>
                                        <p:cTn id="391" dur="1" fill="hold">
                                          <p:stCondLst>
                                            <p:cond delay="499"/>
                                          </p:stCondLst>
                                        </p:cTn>
                                        <p:tgtEl>
                                          <p:spTgt spid="40"/>
                                        </p:tgtEl>
                                        <p:attrNameLst>
                                          <p:attrName>style.visibility</p:attrName>
                                        </p:attrNameLst>
                                      </p:cBhvr>
                                      <p:to>
                                        <p:strVal val="hidden"/>
                                      </p:to>
                                    </p:set>
                                  </p:childTnLst>
                                </p:cTn>
                              </p:par>
                              <p:par>
                                <p:cTn id="392" presetID="10" presetClass="exit" presetSubtype="0" fill="hold" grpId="1" nodeType="withEffect">
                                  <p:stCondLst>
                                    <p:cond delay="0"/>
                                  </p:stCondLst>
                                  <p:childTnLst>
                                    <p:animEffect transition="out" filter="fade">
                                      <p:cBhvr>
                                        <p:cTn id="393" dur="500"/>
                                        <p:tgtEl>
                                          <p:spTgt spid="42"/>
                                        </p:tgtEl>
                                      </p:cBhvr>
                                    </p:animEffect>
                                    <p:set>
                                      <p:cBhvr>
                                        <p:cTn id="394" dur="1" fill="hold">
                                          <p:stCondLst>
                                            <p:cond delay="499"/>
                                          </p:stCondLst>
                                        </p:cTn>
                                        <p:tgtEl>
                                          <p:spTgt spid="42"/>
                                        </p:tgtEl>
                                        <p:attrNameLst>
                                          <p:attrName>style.visibility</p:attrName>
                                        </p:attrNameLst>
                                      </p:cBhvr>
                                      <p:to>
                                        <p:strVal val="hidden"/>
                                      </p:to>
                                    </p:set>
                                  </p:childTnLst>
                                </p:cTn>
                              </p:par>
                              <p:par>
                                <p:cTn id="395" presetID="10" presetClass="exit" presetSubtype="0" fill="hold" grpId="0" nodeType="withEffect">
                                  <p:stCondLst>
                                    <p:cond delay="0"/>
                                  </p:stCondLst>
                                  <p:childTnLst>
                                    <p:animEffect transition="out" filter="fade">
                                      <p:cBhvr>
                                        <p:cTn id="396" dur="500"/>
                                        <p:tgtEl>
                                          <p:spTgt spid="47">
                                            <p:txEl>
                                              <p:pRg st="0" end="0"/>
                                            </p:txEl>
                                          </p:spTgt>
                                        </p:tgtEl>
                                      </p:cBhvr>
                                    </p:animEffect>
                                    <p:set>
                                      <p:cBhvr>
                                        <p:cTn id="397" dur="1" fill="hold">
                                          <p:stCondLst>
                                            <p:cond delay="499"/>
                                          </p:stCondLst>
                                        </p:cTn>
                                        <p:tgtEl>
                                          <p:spTgt spid="47">
                                            <p:txEl>
                                              <p:pRg st="0" end="0"/>
                                            </p:txEl>
                                          </p:spTgt>
                                        </p:tgtEl>
                                        <p:attrNameLst>
                                          <p:attrName>style.visibility</p:attrName>
                                        </p:attrNameLst>
                                      </p:cBhvr>
                                      <p:to>
                                        <p:strVal val="hidden"/>
                                      </p:to>
                                    </p:set>
                                  </p:childTnLst>
                                </p:cTn>
                              </p:par>
                              <p:par>
                                <p:cTn id="398" presetID="10" presetClass="exit" presetSubtype="0" fill="hold" grpId="0" nodeType="withEffect">
                                  <p:stCondLst>
                                    <p:cond delay="0"/>
                                  </p:stCondLst>
                                  <p:childTnLst>
                                    <p:animEffect transition="out" filter="fade">
                                      <p:cBhvr>
                                        <p:cTn id="399" dur="500"/>
                                        <p:tgtEl>
                                          <p:spTgt spid="47">
                                            <p:txEl>
                                              <p:pRg st="1" end="1"/>
                                            </p:txEl>
                                          </p:spTgt>
                                        </p:tgtEl>
                                      </p:cBhvr>
                                    </p:animEffect>
                                    <p:set>
                                      <p:cBhvr>
                                        <p:cTn id="400" dur="1" fill="hold">
                                          <p:stCondLst>
                                            <p:cond delay="499"/>
                                          </p:stCondLst>
                                        </p:cTn>
                                        <p:tgtEl>
                                          <p:spTgt spid="47">
                                            <p:txEl>
                                              <p:pRg st="1" end="1"/>
                                            </p:txEl>
                                          </p:spTgt>
                                        </p:tgtEl>
                                        <p:attrNameLst>
                                          <p:attrName>style.visibility</p:attrName>
                                        </p:attrNameLst>
                                      </p:cBhvr>
                                      <p:to>
                                        <p:strVal val="hidden"/>
                                      </p:to>
                                    </p:set>
                                  </p:childTnLst>
                                </p:cTn>
                              </p:par>
                              <p:par>
                                <p:cTn id="401" presetID="10" presetClass="exit" presetSubtype="0" fill="hold" grpId="0" nodeType="withEffect">
                                  <p:stCondLst>
                                    <p:cond delay="0"/>
                                  </p:stCondLst>
                                  <p:childTnLst>
                                    <p:animEffect transition="out" filter="fade">
                                      <p:cBhvr>
                                        <p:cTn id="402" dur="500"/>
                                        <p:tgtEl>
                                          <p:spTgt spid="47">
                                            <p:txEl>
                                              <p:pRg st="2" end="2"/>
                                            </p:txEl>
                                          </p:spTgt>
                                        </p:tgtEl>
                                      </p:cBhvr>
                                    </p:animEffect>
                                    <p:set>
                                      <p:cBhvr>
                                        <p:cTn id="403" dur="1" fill="hold">
                                          <p:stCondLst>
                                            <p:cond delay="499"/>
                                          </p:stCondLst>
                                        </p:cTn>
                                        <p:tgtEl>
                                          <p:spTgt spid="47">
                                            <p:txEl>
                                              <p:pRg st="2" end="2"/>
                                            </p:txEl>
                                          </p:spTgt>
                                        </p:tgtEl>
                                        <p:attrNameLst>
                                          <p:attrName>style.visibility</p:attrName>
                                        </p:attrNameLst>
                                      </p:cBhvr>
                                      <p:to>
                                        <p:strVal val="hidden"/>
                                      </p:to>
                                    </p:set>
                                  </p:childTnLst>
                                </p:cTn>
                              </p:par>
                              <p:par>
                                <p:cTn id="404" presetID="10" presetClass="exit" presetSubtype="0" fill="hold" grpId="0" nodeType="withEffect">
                                  <p:stCondLst>
                                    <p:cond delay="0"/>
                                  </p:stCondLst>
                                  <p:childTnLst>
                                    <p:animEffect transition="out" filter="fade">
                                      <p:cBhvr>
                                        <p:cTn id="405" dur="500"/>
                                        <p:tgtEl>
                                          <p:spTgt spid="47">
                                            <p:txEl>
                                              <p:pRg st="3" end="3"/>
                                            </p:txEl>
                                          </p:spTgt>
                                        </p:tgtEl>
                                      </p:cBhvr>
                                    </p:animEffect>
                                    <p:set>
                                      <p:cBhvr>
                                        <p:cTn id="406" dur="1" fill="hold">
                                          <p:stCondLst>
                                            <p:cond delay="499"/>
                                          </p:stCondLst>
                                        </p:cTn>
                                        <p:tgtEl>
                                          <p:spTgt spid="47">
                                            <p:txEl>
                                              <p:pRg st="3" end="3"/>
                                            </p:txEl>
                                          </p:spTgt>
                                        </p:tgtEl>
                                        <p:attrNameLst>
                                          <p:attrName>style.visibility</p:attrName>
                                        </p:attrNameLst>
                                      </p:cBhvr>
                                      <p:to>
                                        <p:strVal val="hidden"/>
                                      </p:to>
                                    </p:set>
                                  </p:childTnLst>
                                </p:cTn>
                              </p:par>
                            </p:childTnLst>
                          </p:cTn>
                        </p:par>
                      </p:childTnLst>
                    </p:cTn>
                  </p:par>
                  <p:par>
                    <p:cTn id="407" fill="hold">
                      <p:stCondLst>
                        <p:cond delay="indefinite"/>
                      </p:stCondLst>
                      <p:childTnLst>
                        <p:par>
                          <p:cTn id="408" fill="hold">
                            <p:stCondLst>
                              <p:cond delay="0"/>
                            </p:stCondLst>
                            <p:childTnLst>
                              <p:par>
                                <p:cTn id="409" presetID="10" presetClass="entr" presetSubtype="0" fill="hold" grpId="0" nodeType="clickEffect">
                                  <p:stCondLst>
                                    <p:cond delay="0"/>
                                  </p:stCondLst>
                                  <p:childTnLst>
                                    <p:set>
                                      <p:cBhvr>
                                        <p:cTn id="410" dur="1" fill="hold">
                                          <p:stCondLst>
                                            <p:cond delay="0"/>
                                          </p:stCondLst>
                                        </p:cTn>
                                        <p:tgtEl>
                                          <p:spTgt spid="50"/>
                                        </p:tgtEl>
                                        <p:attrNameLst>
                                          <p:attrName>style.visibility</p:attrName>
                                        </p:attrNameLst>
                                      </p:cBhvr>
                                      <p:to>
                                        <p:strVal val="visible"/>
                                      </p:to>
                                    </p:set>
                                    <p:animEffect transition="in" filter="fade">
                                      <p:cBhvr>
                                        <p:cTn id="411" dur="500"/>
                                        <p:tgtEl>
                                          <p:spTgt spid="50"/>
                                        </p:tgtEl>
                                      </p:cBhvr>
                                    </p:animEffect>
                                  </p:childTnLst>
                                </p:cTn>
                              </p:par>
                            </p:childTnLst>
                          </p:cTn>
                        </p:par>
                      </p:childTnLst>
                    </p:cTn>
                  </p:par>
                  <p:par>
                    <p:cTn id="412" fill="hold">
                      <p:stCondLst>
                        <p:cond delay="indefinite"/>
                      </p:stCondLst>
                      <p:childTnLst>
                        <p:par>
                          <p:cTn id="413" fill="hold">
                            <p:stCondLst>
                              <p:cond delay="0"/>
                            </p:stCondLst>
                            <p:childTnLst>
                              <p:par>
                                <p:cTn id="414" presetID="10" presetClass="entr" presetSubtype="0" fill="hold" grpId="0" nodeType="clickEffect">
                                  <p:stCondLst>
                                    <p:cond delay="0"/>
                                  </p:stCondLst>
                                  <p:childTnLst>
                                    <p:set>
                                      <p:cBhvr>
                                        <p:cTn id="415" dur="1" fill="hold">
                                          <p:stCondLst>
                                            <p:cond delay="0"/>
                                          </p:stCondLst>
                                        </p:cTn>
                                        <p:tgtEl>
                                          <p:spTgt spid="51"/>
                                        </p:tgtEl>
                                        <p:attrNameLst>
                                          <p:attrName>style.visibility</p:attrName>
                                        </p:attrNameLst>
                                      </p:cBhvr>
                                      <p:to>
                                        <p:strVal val="visible"/>
                                      </p:to>
                                    </p:set>
                                    <p:animEffect transition="in" filter="fade">
                                      <p:cBhvr>
                                        <p:cTn id="416"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4" grpId="2" animBg="1"/>
      <p:bldP spid="6" grpId="0" animBg="1"/>
      <p:bldP spid="6" grpId="1" animBg="1"/>
      <p:bldP spid="5" grpId="0" animBg="1"/>
      <p:bldP spid="5" grpId="1" animBg="1"/>
      <p:bldP spid="7" grpId="0" animBg="1"/>
      <p:bldP spid="7" grpId="1" animBg="1"/>
      <p:bldP spid="8" grpId="0" animBg="1"/>
      <p:bldP spid="8" grpId="1" animBg="1"/>
      <p:bldP spid="9" grpId="0" animBg="1"/>
      <p:bldP spid="9" grpId="1" animBg="1"/>
      <p:bldP spid="38" grpId="0" animBg="1"/>
      <p:bldP spid="38" grpId="1" animBg="1"/>
      <p:bldP spid="14" grpId="0" animBg="1"/>
      <p:bldP spid="14" grpId="1" animBg="1"/>
      <p:bldP spid="14" grpId="2" animBg="1"/>
      <p:bldP spid="14" grpId="3" animBg="1"/>
      <p:bldP spid="40" grpId="0" animBg="1"/>
      <p:bldP spid="40" grpId="1" animBg="1"/>
      <p:bldP spid="41" grpId="0" animBg="1"/>
      <p:bldP spid="41" grpId="1" animBg="1"/>
      <p:bldP spid="42" grpId="0" animBg="1"/>
      <p:bldP spid="42" grpId="1" animBg="1"/>
      <p:bldP spid="48" grpId="0" animBg="1"/>
      <p:bldP spid="48" grpId="1" animBg="1"/>
      <p:bldP spid="49" grpId="0" animBg="1"/>
      <p:bldP spid="49" grpId="1" animBg="1"/>
      <p:bldP spid="50" grpId="0" animBg="1"/>
      <p:bldP spid="9236" grpId="0"/>
      <p:bldP spid="15" grpId="0" animBg="1"/>
      <p:bldP spid="15" grpId="1" animBg="1"/>
      <p:bldP spid="19" grpId="0" animBg="1"/>
      <p:bldP spid="33" grpId="0" animBg="1"/>
      <p:bldP spid="33" grpId="1" animBg="1"/>
      <p:bldP spid="34" grpId="0"/>
      <p:bldP spid="34" grpId="1"/>
      <p:bldP spid="35" grpId="0" build="allAtOnce"/>
      <p:bldP spid="36" grpId="0"/>
      <p:bldP spid="36" grpId="1" build="allAtOnce"/>
      <p:bldP spid="37" grpId="0" build="allAtOnce"/>
      <p:bldP spid="43" grpId="0" build="allAtOnce"/>
      <p:bldP spid="44" grpId="0" uiExpand="1" build="allAtOnce"/>
      <p:bldP spid="45" grpId="0" build="allAtOnce"/>
      <p:bldP spid="46" grpId="0"/>
      <p:bldP spid="46" grpId="1"/>
      <p:bldP spid="47" grpId="0" build="allAtOnce"/>
      <p:bldP spid="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B198368-CEED-4143-827E-60741B1CAE43}"/>
              </a:ext>
            </a:extLst>
          </p:cNvPr>
          <p:cNvSpPr/>
          <p:nvPr/>
        </p:nvSpPr>
        <p:spPr>
          <a:xfrm>
            <a:off x="177071" y="1900508"/>
            <a:ext cx="8627539" cy="472361"/>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16887A12-0355-4C54-B0FB-24E6AACB7148}"/>
              </a:ext>
            </a:extLst>
          </p:cNvPr>
          <p:cNvSpPr/>
          <p:nvPr/>
        </p:nvSpPr>
        <p:spPr>
          <a:xfrm>
            <a:off x="557450" y="4892738"/>
            <a:ext cx="8205550" cy="276838"/>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a:extLst>
              <a:ext uri="{FF2B5EF4-FFF2-40B4-BE49-F238E27FC236}">
                <a16:creationId xmlns:a16="http://schemas.microsoft.com/office/drawing/2014/main" id="{B6A89DD8-EA20-4969-8442-15BB43523AB4}"/>
              </a:ext>
            </a:extLst>
          </p:cNvPr>
          <p:cNvSpPr/>
          <p:nvPr/>
        </p:nvSpPr>
        <p:spPr>
          <a:xfrm>
            <a:off x="217486" y="1402562"/>
            <a:ext cx="1534090" cy="266908"/>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Rectangle 69">
            <a:extLst>
              <a:ext uri="{FF2B5EF4-FFF2-40B4-BE49-F238E27FC236}">
                <a16:creationId xmlns:a16="http://schemas.microsoft.com/office/drawing/2014/main" id="{4F0A4B09-D2E8-4FAF-86BD-57A47ABA216D}"/>
              </a:ext>
            </a:extLst>
          </p:cNvPr>
          <p:cNvSpPr/>
          <p:nvPr/>
        </p:nvSpPr>
        <p:spPr>
          <a:xfrm>
            <a:off x="3276600" y="5271245"/>
            <a:ext cx="1828800" cy="266908"/>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18" name="Rectangle 1">
            <a:extLst>
              <a:ext uri="{FF2B5EF4-FFF2-40B4-BE49-F238E27FC236}">
                <a16:creationId xmlns:a16="http://schemas.microsoft.com/office/drawing/2014/main" id="{EB0977D2-C46D-4A63-923F-F6F281318A75}"/>
              </a:ext>
            </a:extLst>
          </p:cNvPr>
          <p:cNvSpPr>
            <a:spLocks noChangeArrowheads="1"/>
          </p:cNvSpPr>
          <p:nvPr/>
        </p:nvSpPr>
        <p:spPr bwMode="auto">
          <a:xfrm>
            <a:off x="152400" y="801687"/>
            <a:ext cx="89535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pPr>
              <a:spcBef>
                <a:spcPts val="600"/>
              </a:spcBef>
              <a:spcAft>
                <a:spcPts val="600"/>
              </a:spcAft>
            </a:pPr>
            <a:r>
              <a:rPr lang="en-US" altLang="en-US" sz="1800" b="1" dirty="0">
                <a:solidFill>
                  <a:srgbClr val="333333"/>
                </a:solidFill>
                <a:latin typeface="Arial" panose="020B0604020202020204" pitchFamily="34" charset="0"/>
                <a:cs typeface="Arial" panose="020B0604020202020204" pitchFamily="34" charset="0"/>
              </a:rPr>
              <a:t>Now the algorithm</a:t>
            </a:r>
          </a:p>
          <a:p>
            <a:pPr lvl="0">
              <a:spcBef>
                <a:spcPts val="600"/>
              </a:spcBef>
              <a:spcAft>
                <a:spcPts val="600"/>
              </a:spcAft>
            </a:pPr>
            <a:r>
              <a:rPr lang="en-US" altLang="en-US" sz="1200" dirty="0">
                <a:solidFill>
                  <a:srgbClr val="333333"/>
                </a:solidFill>
                <a:latin typeface="Roboto"/>
              </a:rPr>
              <a:t>(b)   Write the </a:t>
            </a:r>
            <a:r>
              <a:rPr lang="en-US" altLang="en-US" sz="1200" dirty="0" err="1">
                <a:solidFill>
                  <a:srgbClr val="333333"/>
                </a:solidFill>
                <a:latin typeface="Courier New" panose="02070309020205020404" pitchFamily="49" charset="0"/>
                <a:cs typeface="Courier New" panose="02070309020205020404" pitchFamily="49" charset="0"/>
              </a:rPr>
              <a:t>UserName</a:t>
            </a:r>
            <a:r>
              <a:rPr lang="en-US" altLang="en-US" sz="1200" dirty="0">
                <a:solidFill>
                  <a:srgbClr val="333333"/>
                </a:solidFill>
                <a:latin typeface="Roboto"/>
              </a:rPr>
              <a:t> method </a:t>
            </a:r>
            <a:r>
              <a:rPr lang="en-US" altLang="en-US" sz="1200" dirty="0" err="1">
                <a:solidFill>
                  <a:srgbClr val="333333"/>
                </a:solidFill>
                <a:latin typeface="Courier New" panose="02070309020205020404" pitchFamily="49" charset="0"/>
                <a:cs typeface="Courier New" panose="02070309020205020404" pitchFamily="49" charset="0"/>
              </a:rPr>
              <a:t>setAvailableUserNames</a:t>
            </a:r>
            <a:r>
              <a:rPr lang="en-US" altLang="en-US" sz="1200" dirty="0">
                <a:solidFill>
                  <a:srgbClr val="333333"/>
                </a:solidFill>
                <a:latin typeface="Roboto"/>
              </a:rPr>
              <a:t>. The method removes from </a:t>
            </a:r>
            <a:r>
              <a:rPr lang="en-US" altLang="en-US" sz="1200" dirty="0" err="1">
                <a:solidFill>
                  <a:srgbClr val="333333"/>
                </a:solidFill>
                <a:latin typeface="Courier New" panose="02070309020205020404" pitchFamily="49" charset="0"/>
                <a:cs typeface="Courier New" panose="02070309020205020404" pitchFamily="49" charset="0"/>
              </a:rPr>
              <a:t>possibleNames</a:t>
            </a:r>
            <a:r>
              <a:rPr lang="en-US" altLang="en-US" sz="1200" dirty="0">
                <a:solidFill>
                  <a:srgbClr val="333333"/>
                </a:solidFill>
                <a:latin typeface="Roboto"/>
              </a:rPr>
              <a:t> all names that are found in </a:t>
            </a:r>
            <a:r>
              <a:rPr lang="en-US" altLang="en-US" sz="1200" dirty="0" err="1">
                <a:solidFill>
                  <a:srgbClr val="333333"/>
                </a:solidFill>
                <a:latin typeface="Courier New" panose="02070309020205020404" pitchFamily="49" charset="0"/>
                <a:cs typeface="Courier New" panose="02070309020205020404" pitchFamily="49" charset="0"/>
              </a:rPr>
              <a:t>usedNames</a:t>
            </a:r>
            <a:r>
              <a:rPr lang="en-US" altLang="en-US" sz="1200" dirty="0">
                <a:solidFill>
                  <a:srgbClr val="333333"/>
                </a:solidFill>
                <a:latin typeface="Roboto"/>
              </a:rPr>
              <a:t>. These represent user names that have already been assigned in the online system and are therefore unavailable.</a:t>
            </a:r>
            <a:endParaRPr lang="en-US" altLang="en-US" sz="700" dirty="0"/>
          </a:p>
          <a:p>
            <a:pPr lvl="0">
              <a:spcBef>
                <a:spcPts val="600"/>
              </a:spcBef>
              <a:spcAft>
                <a:spcPts val="600"/>
              </a:spcAft>
            </a:pPr>
            <a:r>
              <a:rPr lang="en-US" altLang="en-US" sz="1200" dirty="0">
                <a:solidFill>
                  <a:srgbClr val="333333"/>
                </a:solidFill>
                <a:latin typeface="Roboto"/>
              </a:rPr>
              <a:t>A helper method, </a:t>
            </a:r>
            <a:r>
              <a:rPr lang="en-US" altLang="en-US" sz="1200" dirty="0" err="1">
                <a:solidFill>
                  <a:srgbClr val="333333"/>
                </a:solidFill>
                <a:latin typeface="Courier New" panose="02070309020205020404" pitchFamily="49" charset="0"/>
                <a:cs typeface="Courier New" panose="02070309020205020404" pitchFamily="49" charset="0"/>
              </a:rPr>
              <a:t>isUsed</a:t>
            </a:r>
            <a:r>
              <a:rPr lang="en-US" altLang="en-US" sz="1200" dirty="0">
                <a:solidFill>
                  <a:srgbClr val="333333"/>
                </a:solidFill>
                <a:latin typeface="Roboto"/>
              </a:rPr>
              <a:t>, has been provided. The </a:t>
            </a:r>
            <a:r>
              <a:rPr lang="en-US" altLang="en-US" sz="1200" dirty="0" err="1">
                <a:solidFill>
                  <a:srgbClr val="333333"/>
                </a:solidFill>
                <a:latin typeface="Courier New" panose="02070309020205020404" pitchFamily="49" charset="0"/>
                <a:cs typeface="Courier New" panose="02070309020205020404" pitchFamily="49" charset="0"/>
              </a:rPr>
              <a:t>isUsed</a:t>
            </a:r>
            <a:r>
              <a:rPr lang="en-US" altLang="en-US" sz="1200" dirty="0">
                <a:solidFill>
                  <a:srgbClr val="333333"/>
                </a:solidFill>
                <a:latin typeface="Roboto"/>
              </a:rPr>
              <a:t> method searches for </a:t>
            </a:r>
            <a:r>
              <a:rPr lang="en-US" altLang="en-US" sz="1200" dirty="0">
                <a:solidFill>
                  <a:srgbClr val="333333"/>
                </a:solidFill>
                <a:latin typeface="Courier New" panose="02070309020205020404" pitchFamily="49" charset="0"/>
                <a:cs typeface="Courier New" panose="02070309020205020404" pitchFamily="49" charset="0"/>
              </a:rPr>
              <a:t>name</a:t>
            </a:r>
            <a:r>
              <a:rPr lang="en-US" altLang="en-US" sz="1200" dirty="0">
                <a:solidFill>
                  <a:srgbClr val="333333"/>
                </a:solidFill>
                <a:latin typeface="Roboto"/>
              </a:rPr>
              <a:t> in </a:t>
            </a:r>
            <a:r>
              <a:rPr lang="en-US" altLang="en-US" sz="1200" dirty="0">
                <a:solidFill>
                  <a:srgbClr val="333333"/>
                </a:solidFill>
                <a:latin typeface="Courier New" panose="02070309020205020404" pitchFamily="49" charset="0"/>
                <a:cs typeface="Courier New" panose="02070309020205020404" pitchFamily="49" charset="0"/>
              </a:rPr>
              <a:t>arr</a:t>
            </a:r>
            <a:r>
              <a:rPr lang="en-US" altLang="en-US" sz="1200" dirty="0">
                <a:solidFill>
                  <a:srgbClr val="333333"/>
                </a:solidFill>
                <a:latin typeface="Roboto"/>
              </a:rPr>
              <a:t>. The method returns </a:t>
            </a:r>
            <a:r>
              <a:rPr lang="en-US" altLang="en-US" sz="1200" dirty="0">
                <a:solidFill>
                  <a:srgbClr val="333333"/>
                </a:solidFill>
                <a:latin typeface="Courier New" panose="02070309020205020404" pitchFamily="49" charset="0"/>
                <a:cs typeface="Courier New" panose="02070309020205020404" pitchFamily="49" charset="0"/>
              </a:rPr>
              <a:t>true</a:t>
            </a:r>
            <a:r>
              <a:rPr lang="en-US" altLang="en-US" sz="1200" dirty="0">
                <a:solidFill>
                  <a:srgbClr val="333333"/>
                </a:solidFill>
                <a:latin typeface="Roboto"/>
              </a:rPr>
              <a:t> if an exact match is found and returns </a:t>
            </a:r>
            <a:r>
              <a:rPr lang="en-US" altLang="en-US" sz="1200" dirty="0">
                <a:solidFill>
                  <a:srgbClr val="333333"/>
                </a:solidFill>
                <a:latin typeface="Courier New" panose="02070309020205020404" pitchFamily="49" charset="0"/>
                <a:cs typeface="Courier New" panose="02070309020205020404" pitchFamily="49" charset="0"/>
              </a:rPr>
              <a:t>false</a:t>
            </a:r>
            <a:r>
              <a:rPr lang="en-US" altLang="en-US" sz="1200" dirty="0">
                <a:solidFill>
                  <a:srgbClr val="333333"/>
                </a:solidFill>
                <a:latin typeface="Roboto"/>
              </a:rPr>
              <a:t> otherwise.</a:t>
            </a:r>
            <a:endParaRPr lang="en-US" altLang="en-US" sz="700" dirty="0"/>
          </a:p>
          <a:p>
            <a:pPr lvl="0">
              <a:spcBef>
                <a:spcPts val="600"/>
              </a:spcBef>
              <a:spcAft>
                <a:spcPts val="600"/>
              </a:spcAft>
            </a:pPr>
            <a:r>
              <a:rPr lang="en-US" altLang="en-US" sz="1200" dirty="0">
                <a:solidFill>
                  <a:srgbClr val="333333"/>
                </a:solidFill>
                <a:latin typeface="Roboto"/>
              </a:rPr>
              <a:t>The example below shows the intended behavior of the </a:t>
            </a:r>
            <a:r>
              <a:rPr lang="en-US" altLang="en-US" sz="1200" dirty="0" err="1">
                <a:solidFill>
                  <a:srgbClr val="333333"/>
                </a:solidFill>
                <a:latin typeface="Courier New" panose="02070309020205020404" pitchFamily="49" charset="0"/>
                <a:cs typeface="Courier New" panose="02070309020205020404" pitchFamily="49" charset="0"/>
              </a:rPr>
              <a:t>setAvailableUserNames</a:t>
            </a:r>
            <a:r>
              <a:rPr lang="en-US" altLang="en-US" sz="1200" dirty="0">
                <a:solidFill>
                  <a:srgbClr val="333333"/>
                </a:solidFill>
                <a:latin typeface="Roboto"/>
              </a:rPr>
              <a:t> method.</a:t>
            </a:r>
          </a:p>
          <a:p>
            <a:pPr lvl="0">
              <a:spcBef>
                <a:spcPts val="600"/>
              </a:spcBef>
              <a:spcAft>
                <a:spcPts val="600"/>
              </a:spcAft>
            </a:pPr>
            <a:endParaRPr lang="en-US" altLang="en-US" sz="700" dirty="0"/>
          </a:p>
          <a:p>
            <a:pPr lvl="0">
              <a:spcBef>
                <a:spcPts val="600"/>
              </a:spcBef>
              <a:spcAft>
                <a:spcPts val="600"/>
              </a:spcAft>
            </a:pPr>
            <a:endParaRPr lang="en-US" altLang="en-US" sz="1200" dirty="0">
              <a:solidFill>
                <a:srgbClr val="333333"/>
              </a:solidFill>
              <a:latin typeface="Roboto"/>
            </a:endParaRPr>
          </a:p>
          <a:p>
            <a:pPr lvl="0">
              <a:spcBef>
                <a:spcPts val="600"/>
              </a:spcBef>
              <a:spcAft>
                <a:spcPts val="600"/>
              </a:spcAft>
            </a:pPr>
            <a:endParaRPr lang="en-US" altLang="en-US" sz="1200" dirty="0">
              <a:solidFill>
                <a:srgbClr val="333333"/>
              </a:solidFill>
              <a:latin typeface="Roboto"/>
            </a:endParaRPr>
          </a:p>
          <a:p>
            <a:pPr lvl="0">
              <a:spcBef>
                <a:spcPts val="600"/>
              </a:spcBef>
              <a:spcAft>
                <a:spcPts val="600"/>
              </a:spcAft>
            </a:pPr>
            <a:endParaRPr lang="en-US" altLang="en-US" sz="1200" dirty="0">
              <a:solidFill>
                <a:srgbClr val="333333"/>
              </a:solidFill>
              <a:latin typeface="Roboto"/>
            </a:endParaRPr>
          </a:p>
          <a:p>
            <a:pPr lvl="0">
              <a:spcBef>
                <a:spcPts val="1200"/>
              </a:spcBef>
              <a:spcAft>
                <a:spcPts val="600"/>
              </a:spcAft>
            </a:pPr>
            <a:r>
              <a:rPr lang="en-US" altLang="en-US" sz="1200" dirty="0">
                <a:solidFill>
                  <a:srgbClr val="333333"/>
                </a:solidFill>
                <a:latin typeface="Roboto"/>
              </a:rPr>
              <a:t>Assume that the constructor works as specified, regardless of what you wrote in part (a). You must use </a:t>
            </a:r>
            <a:r>
              <a:rPr lang="en-US" altLang="en-US" sz="1200" dirty="0" err="1">
                <a:solidFill>
                  <a:srgbClr val="333333"/>
                </a:solidFill>
                <a:latin typeface="Courier New" panose="02070309020205020404" pitchFamily="49" charset="0"/>
                <a:cs typeface="Courier New" panose="02070309020205020404" pitchFamily="49" charset="0"/>
              </a:rPr>
              <a:t>isUsed</a:t>
            </a:r>
            <a:r>
              <a:rPr lang="en-US" altLang="en-US" sz="1200" dirty="0">
                <a:solidFill>
                  <a:srgbClr val="333333"/>
                </a:solidFill>
                <a:latin typeface="Roboto"/>
              </a:rPr>
              <a:t> appropriately to receive full credit.</a:t>
            </a:r>
            <a:endParaRPr lang="en-US" altLang="en-US" sz="700" dirty="0"/>
          </a:p>
          <a:p>
            <a:pPr lvl="0">
              <a:spcBef>
                <a:spcPts val="600"/>
              </a:spcBef>
              <a:spcAft>
                <a:spcPts val="600"/>
              </a:spcAft>
            </a:pPr>
            <a:r>
              <a:rPr lang="en-US" altLang="en-US" sz="1200" dirty="0">
                <a:solidFill>
                  <a:srgbClr val="333333"/>
                </a:solidFill>
                <a:latin typeface="Roboto"/>
              </a:rPr>
              <a:t>Complete the </a:t>
            </a:r>
            <a:r>
              <a:rPr lang="en-US" altLang="en-US" sz="1200" dirty="0" err="1">
                <a:solidFill>
                  <a:srgbClr val="333333"/>
                </a:solidFill>
                <a:latin typeface="Courier New" panose="02070309020205020404" pitchFamily="49" charset="0"/>
                <a:cs typeface="Courier New" panose="02070309020205020404" pitchFamily="49" charset="0"/>
              </a:rPr>
              <a:t>setAvailableUserNames</a:t>
            </a:r>
            <a:r>
              <a:rPr lang="en-US" altLang="en-US" sz="1200" dirty="0">
                <a:solidFill>
                  <a:srgbClr val="333333"/>
                </a:solidFill>
                <a:latin typeface="Roboto"/>
              </a:rPr>
              <a:t> method below.</a:t>
            </a:r>
            <a:endParaRPr lang="en-US" altLang="en-US" sz="700" dirty="0"/>
          </a:p>
          <a:p>
            <a:pPr lvl="0"/>
            <a:r>
              <a:rPr lang="en-US" altLang="en-US" sz="1200" dirty="0">
                <a:solidFill>
                  <a:srgbClr val="333333"/>
                </a:solidFill>
                <a:latin typeface="Courier New" panose="02070309020205020404" pitchFamily="49" charset="0"/>
                <a:cs typeface="Courier New" panose="02070309020205020404" pitchFamily="49" charset="0"/>
              </a:rPr>
              <a:t>/** Removes strings from </a:t>
            </a:r>
            <a:r>
              <a:rPr lang="en-US" altLang="en-US" sz="1200" dirty="0" err="1">
                <a:solidFill>
                  <a:srgbClr val="333333"/>
                </a:solidFill>
                <a:latin typeface="Courier New" panose="02070309020205020404" pitchFamily="49" charset="0"/>
                <a:cs typeface="Courier New" panose="02070309020205020404" pitchFamily="49" charset="0"/>
              </a:rPr>
              <a:t>possibleNames</a:t>
            </a:r>
            <a:r>
              <a:rPr lang="en-US" altLang="en-US" sz="1200" dirty="0">
                <a:solidFill>
                  <a:srgbClr val="333333"/>
                </a:solidFill>
                <a:latin typeface="Courier New" panose="02070309020205020404" pitchFamily="49" charset="0"/>
                <a:cs typeface="Courier New" panose="02070309020205020404" pitchFamily="49" charset="0"/>
              </a:rPr>
              <a:t> that are found in </a:t>
            </a:r>
            <a:r>
              <a:rPr lang="en-US" altLang="en-US" sz="1200" dirty="0" err="1">
                <a:solidFill>
                  <a:srgbClr val="333333"/>
                </a:solidFill>
                <a:latin typeface="Courier New" panose="02070309020205020404" pitchFamily="49" charset="0"/>
                <a:cs typeface="Courier New" panose="02070309020205020404" pitchFamily="49" charset="0"/>
              </a:rPr>
              <a:t>usedNames</a:t>
            </a:r>
            <a:r>
              <a:rPr lang="en-US" altLang="en-US" sz="1200" dirty="0">
                <a:solidFill>
                  <a:srgbClr val="333333"/>
                </a:solidFill>
                <a:latin typeface="Courier New" panose="02070309020205020404" pitchFamily="49" charset="0"/>
                <a:cs typeface="Courier New" panose="02070309020205020404" pitchFamily="49" charset="0"/>
              </a:rPr>
              <a:t> as described in part (b).</a:t>
            </a:r>
            <a:endParaRPr lang="en-US" altLang="en-US" sz="1200" dirty="0">
              <a:solidFill>
                <a:srgbClr val="333333"/>
              </a:solidFill>
              <a:latin typeface="Roboto"/>
            </a:endParaRPr>
          </a:p>
          <a:p>
            <a:pPr lvl="0"/>
            <a:r>
              <a:rPr lang="en-US" altLang="en-US" sz="1200" dirty="0">
                <a:solidFill>
                  <a:srgbClr val="333333"/>
                </a:solidFill>
                <a:latin typeface="Courier New" panose="02070309020205020404" pitchFamily="49" charset="0"/>
                <a:cs typeface="Courier New" panose="02070309020205020404" pitchFamily="49" charset="0"/>
              </a:rPr>
              <a:t>*/</a:t>
            </a:r>
            <a:endParaRPr lang="en-US" altLang="en-US" sz="1200" dirty="0">
              <a:solidFill>
                <a:srgbClr val="333333"/>
              </a:solidFill>
              <a:latin typeface="Roboto"/>
            </a:endParaRPr>
          </a:p>
          <a:p>
            <a:pPr lvl="0"/>
            <a:r>
              <a:rPr lang="en-US" altLang="en-US" sz="1200" dirty="0">
                <a:solidFill>
                  <a:srgbClr val="333333"/>
                </a:solidFill>
                <a:latin typeface="Courier New" panose="02070309020205020404" pitchFamily="49" charset="0"/>
                <a:cs typeface="Courier New" panose="02070309020205020404" pitchFamily="49" charset="0"/>
              </a:rPr>
              <a:t>public void </a:t>
            </a:r>
            <a:r>
              <a:rPr lang="en-US" altLang="en-US" sz="1200" dirty="0" err="1">
                <a:solidFill>
                  <a:srgbClr val="333333"/>
                </a:solidFill>
                <a:latin typeface="Courier New" panose="02070309020205020404" pitchFamily="49" charset="0"/>
                <a:cs typeface="Courier New" panose="02070309020205020404" pitchFamily="49" charset="0"/>
              </a:rPr>
              <a:t>setAvailableUserNames</a:t>
            </a:r>
            <a:r>
              <a:rPr lang="en-US" altLang="en-US" sz="1200" dirty="0">
                <a:solidFill>
                  <a:srgbClr val="333333"/>
                </a:solidFill>
                <a:latin typeface="Courier New" panose="02070309020205020404" pitchFamily="49" charset="0"/>
                <a:cs typeface="Courier New" panose="02070309020205020404" pitchFamily="49" charset="0"/>
              </a:rPr>
              <a:t>(String[] </a:t>
            </a:r>
            <a:r>
              <a:rPr lang="en-US" altLang="en-US" sz="1200" dirty="0" err="1">
                <a:solidFill>
                  <a:srgbClr val="333333"/>
                </a:solidFill>
                <a:latin typeface="Courier New" panose="02070309020205020404" pitchFamily="49" charset="0"/>
                <a:cs typeface="Courier New" panose="02070309020205020404" pitchFamily="49" charset="0"/>
              </a:rPr>
              <a:t>usedNames</a:t>
            </a:r>
            <a:r>
              <a:rPr lang="en-US" altLang="en-US" sz="1200" dirty="0">
                <a:solidFill>
                  <a:srgbClr val="333333"/>
                </a:solidFill>
                <a:latin typeface="Courier New" panose="02070309020205020404" pitchFamily="49" charset="0"/>
                <a:cs typeface="Courier New" panose="02070309020205020404" pitchFamily="49" charset="0"/>
              </a:rPr>
              <a:t>)</a:t>
            </a:r>
            <a:endParaRPr lang="en-US" altLang="en-US" sz="2800" dirty="0">
              <a:latin typeface="Arial" panose="020B0604020202020204" pitchFamily="34" charset="0"/>
            </a:endParaRPr>
          </a:p>
          <a:p>
            <a:pPr>
              <a:spcBef>
                <a:spcPts val="600"/>
              </a:spcBef>
              <a:spcAft>
                <a:spcPts val="600"/>
              </a:spcAft>
            </a:pPr>
            <a:endParaRPr lang="en-US" altLang="en-US" sz="1200" dirty="0"/>
          </a:p>
        </p:txBody>
      </p:sp>
      <p:graphicFrame>
        <p:nvGraphicFramePr>
          <p:cNvPr id="18" name="Table 17">
            <a:extLst>
              <a:ext uri="{FF2B5EF4-FFF2-40B4-BE49-F238E27FC236}">
                <a16:creationId xmlns:a16="http://schemas.microsoft.com/office/drawing/2014/main" id="{4513B28A-8B06-4CF3-B595-308664DA2421}"/>
              </a:ext>
            </a:extLst>
          </p:cNvPr>
          <p:cNvGraphicFramePr>
            <a:graphicFrameLocks noGrp="1"/>
          </p:cNvGraphicFramePr>
          <p:nvPr>
            <p:extLst>
              <p:ext uri="{D42A27DB-BD31-4B8C-83A1-F6EECF244321}">
                <p14:modId xmlns:p14="http://schemas.microsoft.com/office/powerpoint/2010/main" val="187766728"/>
              </p:ext>
            </p:extLst>
          </p:nvPr>
        </p:nvGraphicFramePr>
        <p:xfrm>
          <a:off x="217486" y="2804160"/>
          <a:ext cx="8850314" cy="1211580"/>
        </p:xfrm>
        <a:graphic>
          <a:graphicData uri="http://schemas.openxmlformats.org/drawingml/2006/table">
            <a:tbl>
              <a:tblPr/>
              <a:tblGrid>
                <a:gridCol w="4659313">
                  <a:extLst>
                    <a:ext uri="{9D8B030D-6E8A-4147-A177-3AD203B41FA5}">
                      <a16:colId xmlns:a16="http://schemas.microsoft.com/office/drawing/2014/main" val="3612946615"/>
                    </a:ext>
                  </a:extLst>
                </a:gridCol>
                <a:gridCol w="4191001">
                  <a:extLst>
                    <a:ext uri="{9D8B030D-6E8A-4147-A177-3AD203B41FA5}">
                      <a16:colId xmlns:a16="http://schemas.microsoft.com/office/drawing/2014/main" val="2418667535"/>
                    </a:ext>
                  </a:extLst>
                </a:gridCol>
              </a:tblGrid>
              <a:tr h="0">
                <a:tc>
                  <a:txBody>
                    <a:bodyPr/>
                    <a:lstStyle/>
                    <a:p>
                      <a:r>
                        <a:rPr lang="en-US" sz="1100" b="1" dirty="0">
                          <a:effectLst/>
                        </a:rPr>
                        <a:t>Statement</a:t>
                      </a:r>
                      <a:endParaRPr lang="en-US" sz="1100" dirty="0">
                        <a:effectLst/>
                      </a:endParaRPr>
                    </a:p>
                  </a:txBody>
                  <a:tcPr marL="285750" marR="285750" marT="38100" marB="38100" anchor="ctr">
                    <a:lnL w="9525" cap="flat" cmpd="sng" algn="ctr">
                      <a:solidFill>
                        <a:srgbClr val="00577C"/>
                      </a:solidFill>
                      <a:prstDash val="solid"/>
                      <a:round/>
                      <a:headEnd type="none" w="med" len="med"/>
                      <a:tailEnd type="none" w="med" len="med"/>
                    </a:lnL>
                    <a:lnR w="9525" cap="flat" cmpd="sng" algn="ctr">
                      <a:solidFill>
                        <a:srgbClr val="00577C"/>
                      </a:solidFill>
                      <a:prstDash val="solid"/>
                      <a:round/>
                      <a:headEnd type="none" w="med" len="med"/>
                      <a:tailEnd type="none" w="med" len="med"/>
                    </a:lnR>
                    <a:lnT w="9525" cap="flat" cmpd="sng" algn="ctr">
                      <a:solidFill>
                        <a:srgbClr val="00577C"/>
                      </a:solidFill>
                      <a:prstDash val="solid"/>
                      <a:round/>
                      <a:headEnd type="none" w="med" len="med"/>
                      <a:tailEnd type="none" w="med" len="med"/>
                    </a:lnT>
                    <a:lnB w="9525" cap="flat" cmpd="sng" algn="ctr">
                      <a:solidFill>
                        <a:srgbClr val="00577C"/>
                      </a:solidFill>
                      <a:prstDash val="solid"/>
                      <a:round/>
                      <a:headEnd type="none" w="med" len="med"/>
                      <a:tailEnd type="none" w="med" len="med"/>
                    </a:lnB>
                  </a:tcPr>
                </a:tc>
                <a:tc>
                  <a:txBody>
                    <a:bodyPr/>
                    <a:lstStyle/>
                    <a:p>
                      <a:r>
                        <a:rPr lang="en-US" sz="1100" b="1">
                          <a:effectLst/>
                        </a:rPr>
                        <a:t>Strings in</a:t>
                      </a:r>
                      <a:r>
                        <a:rPr lang="en-US" sz="1100">
                          <a:effectLst/>
                        </a:rPr>
                        <a:t> </a:t>
                      </a:r>
                      <a:r>
                        <a:rPr lang="en-US" sz="1100" b="1">
                          <a:effectLst/>
                          <a:latin typeface="Courier New" panose="02070309020205020404" pitchFamily="49" charset="0"/>
                        </a:rPr>
                        <a:t>possibleNames</a:t>
                      </a:r>
                      <a:r>
                        <a:rPr lang="en-US" sz="1100">
                          <a:effectLst/>
                        </a:rPr>
                        <a:t> ​</a:t>
                      </a:r>
                      <a:r>
                        <a:rPr lang="en-US" sz="1100" b="1">
                          <a:effectLst/>
                        </a:rPr>
                        <a:t>after statement execution</a:t>
                      </a:r>
                      <a:endParaRPr lang="en-US" sz="1100">
                        <a:effectLst/>
                      </a:endParaRPr>
                    </a:p>
                  </a:txBody>
                  <a:tcPr marL="285750" marR="285750" marT="38100" marB="38100" anchor="ctr">
                    <a:lnL w="9525" cap="flat" cmpd="sng" algn="ctr">
                      <a:solidFill>
                        <a:srgbClr val="00577C"/>
                      </a:solidFill>
                      <a:prstDash val="solid"/>
                      <a:round/>
                      <a:headEnd type="none" w="med" len="med"/>
                      <a:tailEnd type="none" w="med" len="med"/>
                    </a:lnL>
                    <a:lnR w="9525" cap="flat" cmpd="sng" algn="ctr">
                      <a:solidFill>
                        <a:srgbClr val="00577C"/>
                      </a:solidFill>
                      <a:prstDash val="solid"/>
                      <a:round/>
                      <a:headEnd type="none" w="med" len="med"/>
                      <a:tailEnd type="none" w="med" len="med"/>
                    </a:lnR>
                    <a:lnT w="9525" cap="flat" cmpd="sng" algn="ctr">
                      <a:solidFill>
                        <a:srgbClr val="00577C"/>
                      </a:solidFill>
                      <a:prstDash val="solid"/>
                      <a:round/>
                      <a:headEnd type="none" w="med" len="med"/>
                      <a:tailEnd type="none" w="med" len="med"/>
                    </a:lnT>
                    <a:lnB w="9525" cap="flat" cmpd="sng" algn="ctr">
                      <a:solidFill>
                        <a:srgbClr val="00577C"/>
                      </a:solidFill>
                      <a:prstDash val="solid"/>
                      <a:round/>
                      <a:headEnd type="none" w="med" len="med"/>
                      <a:tailEnd type="none" w="med" len="med"/>
                    </a:lnB>
                  </a:tcPr>
                </a:tc>
                <a:extLst>
                  <a:ext uri="{0D108BD9-81ED-4DB2-BD59-A6C34878D82A}">
                    <a16:rowId xmlns:a16="http://schemas.microsoft.com/office/drawing/2014/main" val="4267218204"/>
                  </a:ext>
                </a:extLst>
              </a:tr>
              <a:tr h="266700">
                <a:tc>
                  <a:txBody>
                    <a:bodyPr/>
                    <a:lstStyle/>
                    <a:p>
                      <a:r>
                        <a:rPr lang="en-US" sz="1100" dirty="0">
                          <a:effectLst/>
                          <a:latin typeface="Courier New" panose="02070309020205020404" pitchFamily="49" charset="0"/>
                        </a:rPr>
                        <a:t>String[] used = {"</a:t>
                      </a:r>
                      <a:r>
                        <a:rPr lang="en-US" sz="1100" dirty="0" err="1">
                          <a:effectLst/>
                          <a:latin typeface="Courier New" panose="02070309020205020404" pitchFamily="49" charset="0"/>
                        </a:rPr>
                        <a:t>harta</a:t>
                      </a:r>
                      <a:r>
                        <a:rPr lang="en-US" sz="1100" dirty="0">
                          <a:effectLst/>
                          <a:latin typeface="Courier New" panose="02070309020205020404" pitchFamily="49" charset="0"/>
                        </a:rPr>
                        <a:t>", "</a:t>
                      </a:r>
                      <a:r>
                        <a:rPr lang="en-US" sz="1100" dirty="0" err="1">
                          <a:effectLst/>
                          <a:latin typeface="Courier New" panose="02070309020205020404" pitchFamily="49" charset="0"/>
                        </a:rPr>
                        <a:t>hartm</a:t>
                      </a:r>
                      <a:r>
                        <a:rPr lang="en-US" sz="1100" dirty="0">
                          <a:effectLst/>
                          <a:latin typeface="Courier New" panose="02070309020205020404" pitchFamily="49" charset="0"/>
                        </a:rPr>
                        <a:t>", "</a:t>
                      </a:r>
                      <a:r>
                        <a:rPr lang="en-US" sz="1100" dirty="0" err="1">
                          <a:effectLst/>
                          <a:latin typeface="Courier New" panose="02070309020205020404" pitchFamily="49" charset="0"/>
                        </a:rPr>
                        <a:t>harty</a:t>
                      </a:r>
                      <a:r>
                        <a:rPr lang="en-US" sz="1100" dirty="0">
                          <a:effectLst/>
                          <a:latin typeface="Courier New" panose="02070309020205020404" pitchFamily="49" charset="0"/>
                        </a:rPr>
                        <a:t>"};</a:t>
                      </a:r>
                      <a:endParaRPr lang="en-US" sz="1100" dirty="0">
                        <a:effectLst/>
                      </a:endParaRPr>
                    </a:p>
                  </a:txBody>
                  <a:tcPr marL="285750" marR="285750" marT="38100" marB="38100" anchor="ctr">
                    <a:lnL w="9525" cap="flat" cmpd="sng" algn="ctr">
                      <a:solidFill>
                        <a:srgbClr val="00577C"/>
                      </a:solidFill>
                      <a:prstDash val="solid"/>
                      <a:round/>
                      <a:headEnd type="none" w="med" len="med"/>
                      <a:tailEnd type="none" w="med" len="med"/>
                    </a:lnL>
                    <a:lnR w="9525" cap="flat" cmpd="sng" algn="ctr">
                      <a:solidFill>
                        <a:srgbClr val="00577C"/>
                      </a:solidFill>
                      <a:prstDash val="solid"/>
                      <a:round/>
                      <a:headEnd type="none" w="med" len="med"/>
                      <a:tailEnd type="none" w="med" len="med"/>
                    </a:lnR>
                    <a:lnT w="9525" cap="flat" cmpd="sng" algn="ctr">
                      <a:solidFill>
                        <a:srgbClr val="00577C"/>
                      </a:solidFill>
                      <a:prstDash val="solid"/>
                      <a:round/>
                      <a:headEnd type="none" w="med" len="med"/>
                      <a:tailEnd type="none" w="med" len="med"/>
                    </a:lnT>
                    <a:lnB w="9525" cap="flat" cmpd="sng" algn="ctr">
                      <a:solidFill>
                        <a:srgbClr val="00577C"/>
                      </a:solidFill>
                      <a:prstDash val="solid"/>
                      <a:round/>
                      <a:headEnd type="none" w="med" len="med"/>
                      <a:tailEnd type="none" w="med" len="med"/>
                    </a:lnB>
                  </a:tcPr>
                </a:tc>
                <a:tc>
                  <a:txBody>
                    <a:bodyPr/>
                    <a:lstStyle/>
                    <a:p>
                      <a:r>
                        <a:rPr lang="en-US" sz="1100" dirty="0">
                          <a:effectLst/>
                        </a:rPr>
                        <a:t> </a:t>
                      </a:r>
                    </a:p>
                  </a:txBody>
                  <a:tcPr marL="285750" marR="285750" marT="38100" marB="38100" anchor="ctr">
                    <a:lnL w="9525" cap="flat" cmpd="sng" algn="ctr">
                      <a:solidFill>
                        <a:srgbClr val="00577C"/>
                      </a:solidFill>
                      <a:prstDash val="solid"/>
                      <a:round/>
                      <a:headEnd type="none" w="med" len="med"/>
                      <a:tailEnd type="none" w="med" len="med"/>
                    </a:lnL>
                    <a:lnR w="9525" cap="flat" cmpd="sng" algn="ctr">
                      <a:solidFill>
                        <a:srgbClr val="00577C"/>
                      </a:solidFill>
                      <a:prstDash val="solid"/>
                      <a:round/>
                      <a:headEnd type="none" w="med" len="med"/>
                      <a:tailEnd type="none" w="med" len="med"/>
                    </a:lnR>
                    <a:lnT w="9525" cap="flat" cmpd="sng" algn="ctr">
                      <a:solidFill>
                        <a:srgbClr val="00577C"/>
                      </a:solidFill>
                      <a:prstDash val="solid"/>
                      <a:round/>
                      <a:headEnd type="none" w="med" len="med"/>
                      <a:tailEnd type="none" w="med" len="med"/>
                    </a:lnT>
                    <a:lnB w="9525" cap="flat" cmpd="sng" algn="ctr">
                      <a:solidFill>
                        <a:srgbClr val="00577C"/>
                      </a:solidFill>
                      <a:prstDash val="solid"/>
                      <a:round/>
                      <a:headEnd type="none" w="med" len="med"/>
                      <a:tailEnd type="none" w="med" len="med"/>
                    </a:lnB>
                  </a:tcPr>
                </a:tc>
                <a:extLst>
                  <a:ext uri="{0D108BD9-81ED-4DB2-BD59-A6C34878D82A}">
                    <a16:rowId xmlns:a16="http://schemas.microsoft.com/office/drawing/2014/main" val="1482362291"/>
                  </a:ext>
                </a:extLst>
              </a:tr>
              <a:tr h="266700">
                <a:tc>
                  <a:txBody>
                    <a:bodyPr/>
                    <a:lstStyle/>
                    <a:p>
                      <a:r>
                        <a:rPr lang="en-US" sz="1100" dirty="0" err="1">
                          <a:effectLst/>
                          <a:latin typeface="Courier New" panose="02070309020205020404" pitchFamily="49" charset="0"/>
                        </a:rPr>
                        <a:t>UserName</a:t>
                      </a:r>
                      <a:r>
                        <a:rPr lang="en-US" sz="1100" dirty="0">
                          <a:effectLst/>
                          <a:latin typeface="Courier New" panose="02070309020205020404" pitchFamily="49" charset="0"/>
                        </a:rPr>
                        <a:t> person2 = new </a:t>
                      </a:r>
                      <a:r>
                        <a:rPr lang="en-US" sz="1100" dirty="0" err="1">
                          <a:effectLst/>
                          <a:latin typeface="Courier New" panose="02070309020205020404" pitchFamily="49" charset="0"/>
                        </a:rPr>
                        <a:t>UserName</a:t>
                      </a:r>
                      <a:r>
                        <a:rPr lang="en-US" sz="1100" dirty="0">
                          <a:effectLst/>
                          <a:latin typeface="Courier New" panose="02070309020205020404" pitchFamily="49" charset="0"/>
                        </a:rPr>
                        <a:t>("</a:t>
                      </a:r>
                      <a:r>
                        <a:rPr lang="en-US" sz="1100" dirty="0" err="1">
                          <a:effectLst/>
                          <a:latin typeface="Courier New" panose="02070309020205020404" pitchFamily="49" charset="0"/>
                        </a:rPr>
                        <a:t>mary</a:t>
                      </a:r>
                      <a:r>
                        <a:rPr lang="en-US" sz="1100" dirty="0">
                          <a:effectLst/>
                          <a:latin typeface="Courier New" panose="02070309020205020404" pitchFamily="49" charset="0"/>
                        </a:rPr>
                        <a:t>", "hart");</a:t>
                      </a:r>
                      <a:endParaRPr lang="en-US" sz="1100" dirty="0">
                        <a:effectLst/>
                      </a:endParaRPr>
                    </a:p>
                  </a:txBody>
                  <a:tcPr marL="285750" marR="285750" marT="38100" marB="38100" anchor="ctr">
                    <a:lnL w="9525" cap="flat" cmpd="sng" algn="ctr">
                      <a:solidFill>
                        <a:srgbClr val="00577C"/>
                      </a:solidFill>
                      <a:prstDash val="solid"/>
                      <a:round/>
                      <a:headEnd type="none" w="med" len="med"/>
                      <a:tailEnd type="none" w="med" len="med"/>
                    </a:lnL>
                    <a:lnR w="9525" cap="flat" cmpd="sng" algn="ctr">
                      <a:solidFill>
                        <a:srgbClr val="00577C"/>
                      </a:solidFill>
                      <a:prstDash val="solid"/>
                      <a:round/>
                      <a:headEnd type="none" w="med" len="med"/>
                      <a:tailEnd type="none" w="med" len="med"/>
                    </a:lnR>
                    <a:lnT w="9525" cap="flat" cmpd="sng" algn="ctr">
                      <a:solidFill>
                        <a:srgbClr val="00577C"/>
                      </a:solidFill>
                      <a:prstDash val="solid"/>
                      <a:round/>
                      <a:headEnd type="none" w="med" len="med"/>
                      <a:tailEnd type="none" w="med" len="med"/>
                    </a:lnT>
                    <a:lnB w="9525" cap="flat" cmpd="sng" algn="ctr">
                      <a:solidFill>
                        <a:srgbClr val="00577C"/>
                      </a:solidFill>
                      <a:prstDash val="solid"/>
                      <a:round/>
                      <a:headEnd type="none" w="med" len="med"/>
                      <a:tailEnd type="none" w="med" len="med"/>
                    </a:lnB>
                  </a:tcPr>
                </a:tc>
                <a:tc>
                  <a:txBody>
                    <a:bodyPr/>
                    <a:lstStyle/>
                    <a:p>
                      <a:r>
                        <a:rPr lang="en-US" sz="1100" dirty="0">
                          <a:effectLst/>
                          <a:latin typeface="Courier New" panose="02070309020205020404" pitchFamily="49" charset="0"/>
                        </a:rPr>
                        <a:t>"</a:t>
                      </a:r>
                      <a:r>
                        <a:rPr lang="en-US" sz="1100" dirty="0" err="1">
                          <a:effectLst/>
                          <a:latin typeface="Courier New" panose="02070309020205020404" pitchFamily="49" charset="0"/>
                        </a:rPr>
                        <a:t>hartm</a:t>
                      </a:r>
                      <a:r>
                        <a:rPr lang="en-US" sz="1100" dirty="0">
                          <a:effectLst/>
                          <a:latin typeface="Courier New" panose="02070309020205020404" pitchFamily="49" charset="0"/>
                        </a:rPr>
                        <a:t>"</a:t>
                      </a:r>
                      <a:r>
                        <a:rPr lang="en-US" sz="1100" dirty="0">
                          <a:effectLst/>
                        </a:rPr>
                        <a:t>, </a:t>
                      </a:r>
                      <a:r>
                        <a:rPr lang="en-US" sz="1100" dirty="0">
                          <a:effectLst/>
                          <a:latin typeface="Courier New" panose="02070309020205020404" pitchFamily="49" charset="0"/>
                        </a:rPr>
                        <a:t>"</a:t>
                      </a:r>
                      <a:r>
                        <a:rPr lang="en-US" sz="1100" dirty="0" err="1">
                          <a:effectLst/>
                          <a:latin typeface="Courier New" panose="02070309020205020404" pitchFamily="49" charset="0"/>
                        </a:rPr>
                        <a:t>hartma</a:t>
                      </a:r>
                      <a:r>
                        <a:rPr lang="en-US" sz="1100" dirty="0">
                          <a:effectLst/>
                          <a:latin typeface="Courier New" panose="02070309020205020404" pitchFamily="49" charset="0"/>
                        </a:rPr>
                        <a:t>"</a:t>
                      </a:r>
                      <a:r>
                        <a:rPr lang="en-US" sz="1100" dirty="0">
                          <a:effectLst/>
                        </a:rPr>
                        <a:t>,</a:t>
                      </a:r>
                      <a:r>
                        <a:rPr lang="en-US" sz="1100" dirty="0">
                          <a:effectLst/>
                          <a:latin typeface="Courier New" panose="02070309020205020404" pitchFamily="49" charset="0"/>
                        </a:rPr>
                        <a:t>"</a:t>
                      </a:r>
                      <a:r>
                        <a:rPr lang="en-US" sz="1100" dirty="0" err="1">
                          <a:effectLst/>
                          <a:latin typeface="Courier New" panose="02070309020205020404" pitchFamily="49" charset="0"/>
                        </a:rPr>
                        <a:t>hartmar</a:t>
                      </a:r>
                      <a:r>
                        <a:rPr lang="en-US" sz="1100" dirty="0">
                          <a:effectLst/>
                          <a:latin typeface="Courier New" panose="02070309020205020404" pitchFamily="49" charset="0"/>
                        </a:rPr>
                        <a:t>"</a:t>
                      </a:r>
                      <a:r>
                        <a:rPr lang="en-US" sz="1100" dirty="0">
                          <a:effectLst/>
                        </a:rPr>
                        <a:t>, </a:t>
                      </a:r>
                      <a:r>
                        <a:rPr lang="en-US" sz="1100" dirty="0">
                          <a:effectLst/>
                          <a:latin typeface="Courier New" panose="02070309020205020404" pitchFamily="49" charset="0"/>
                        </a:rPr>
                        <a:t>"</a:t>
                      </a:r>
                      <a:r>
                        <a:rPr lang="en-US" sz="1100" dirty="0" err="1">
                          <a:effectLst/>
                          <a:latin typeface="Courier New" panose="02070309020205020404" pitchFamily="49" charset="0"/>
                        </a:rPr>
                        <a:t>hartmary</a:t>
                      </a:r>
                      <a:r>
                        <a:rPr lang="en-US" sz="1100" dirty="0">
                          <a:effectLst/>
                          <a:latin typeface="Courier New" panose="02070309020205020404" pitchFamily="49" charset="0"/>
                        </a:rPr>
                        <a:t>"</a:t>
                      </a:r>
                      <a:r>
                        <a:rPr lang="en-US" sz="1100" dirty="0">
                          <a:effectLst/>
                        </a:rPr>
                        <a:t>​</a:t>
                      </a:r>
                    </a:p>
                  </a:txBody>
                  <a:tcPr marL="285750" marR="285750" marT="38100" marB="38100" anchor="ctr">
                    <a:lnL w="9525" cap="flat" cmpd="sng" algn="ctr">
                      <a:solidFill>
                        <a:srgbClr val="00577C"/>
                      </a:solidFill>
                      <a:prstDash val="solid"/>
                      <a:round/>
                      <a:headEnd type="none" w="med" len="med"/>
                      <a:tailEnd type="none" w="med" len="med"/>
                    </a:lnL>
                    <a:lnR w="9525" cap="flat" cmpd="sng" algn="ctr">
                      <a:solidFill>
                        <a:srgbClr val="00577C"/>
                      </a:solidFill>
                      <a:prstDash val="solid"/>
                      <a:round/>
                      <a:headEnd type="none" w="med" len="med"/>
                      <a:tailEnd type="none" w="med" len="med"/>
                    </a:lnR>
                    <a:lnT w="9525" cap="flat" cmpd="sng" algn="ctr">
                      <a:solidFill>
                        <a:srgbClr val="00577C"/>
                      </a:solidFill>
                      <a:prstDash val="solid"/>
                      <a:round/>
                      <a:headEnd type="none" w="med" len="med"/>
                      <a:tailEnd type="none" w="med" len="med"/>
                    </a:lnT>
                    <a:lnB w="9525" cap="flat" cmpd="sng" algn="ctr">
                      <a:solidFill>
                        <a:srgbClr val="00577C"/>
                      </a:solidFill>
                      <a:prstDash val="solid"/>
                      <a:round/>
                      <a:headEnd type="none" w="med" len="med"/>
                      <a:tailEnd type="none" w="med" len="med"/>
                    </a:lnB>
                  </a:tcPr>
                </a:tc>
                <a:extLst>
                  <a:ext uri="{0D108BD9-81ED-4DB2-BD59-A6C34878D82A}">
                    <a16:rowId xmlns:a16="http://schemas.microsoft.com/office/drawing/2014/main" val="1787868863"/>
                  </a:ext>
                </a:extLst>
              </a:tr>
              <a:tr h="266700">
                <a:tc>
                  <a:txBody>
                    <a:bodyPr/>
                    <a:lstStyle/>
                    <a:p>
                      <a:r>
                        <a:rPr lang="en-US" sz="1100" dirty="0">
                          <a:effectLst/>
                          <a:latin typeface="Courier New" panose="02070309020205020404" pitchFamily="49" charset="0"/>
                        </a:rPr>
                        <a:t>person2.setAvailableUserNames(used);</a:t>
                      </a:r>
                      <a:endParaRPr lang="en-US" sz="1100" dirty="0">
                        <a:effectLst/>
                      </a:endParaRPr>
                    </a:p>
                  </a:txBody>
                  <a:tcPr marL="285750" marR="285750" marT="38100" marB="38100" anchor="ctr">
                    <a:lnL w="9525" cap="flat" cmpd="sng" algn="ctr">
                      <a:solidFill>
                        <a:srgbClr val="00577C"/>
                      </a:solidFill>
                      <a:prstDash val="solid"/>
                      <a:round/>
                      <a:headEnd type="none" w="med" len="med"/>
                      <a:tailEnd type="none" w="med" len="med"/>
                    </a:lnL>
                    <a:lnR w="9525" cap="flat" cmpd="sng" algn="ctr">
                      <a:solidFill>
                        <a:srgbClr val="00577C"/>
                      </a:solidFill>
                      <a:prstDash val="solid"/>
                      <a:round/>
                      <a:headEnd type="none" w="med" len="med"/>
                      <a:tailEnd type="none" w="med" len="med"/>
                    </a:lnR>
                    <a:lnT w="9525" cap="flat" cmpd="sng" algn="ctr">
                      <a:solidFill>
                        <a:srgbClr val="00577C"/>
                      </a:solidFill>
                      <a:prstDash val="solid"/>
                      <a:round/>
                      <a:headEnd type="none" w="med" len="med"/>
                      <a:tailEnd type="none" w="med" len="med"/>
                    </a:lnT>
                    <a:lnB w="9525" cap="flat" cmpd="sng" algn="ctr">
                      <a:solidFill>
                        <a:srgbClr val="00577C"/>
                      </a:solidFill>
                      <a:prstDash val="solid"/>
                      <a:round/>
                      <a:headEnd type="none" w="med" len="med"/>
                      <a:tailEnd type="none" w="med" len="med"/>
                    </a:lnB>
                  </a:tcPr>
                </a:tc>
                <a:tc>
                  <a:txBody>
                    <a:bodyPr/>
                    <a:lstStyle/>
                    <a:p>
                      <a:r>
                        <a:rPr lang="en-US" sz="1100" dirty="0">
                          <a:effectLst/>
                          <a:latin typeface="Courier New" panose="02070309020205020404" pitchFamily="49" charset="0"/>
                        </a:rPr>
                        <a:t>"</a:t>
                      </a:r>
                      <a:r>
                        <a:rPr lang="en-US" sz="1100" dirty="0" err="1">
                          <a:effectLst/>
                          <a:latin typeface="Courier New" panose="02070309020205020404" pitchFamily="49" charset="0"/>
                        </a:rPr>
                        <a:t>hartma</a:t>
                      </a:r>
                      <a:r>
                        <a:rPr lang="en-US" sz="1100" dirty="0">
                          <a:effectLst/>
                          <a:latin typeface="Courier New" panose="02070309020205020404" pitchFamily="49" charset="0"/>
                        </a:rPr>
                        <a:t>"</a:t>
                      </a:r>
                      <a:r>
                        <a:rPr lang="en-US" sz="1100" dirty="0">
                          <a:effectLst/>
                        </a:rPr>
                        <a:t>, </a:t>
                      </a:r>
                      <a:r>
                        <a:rPr lang="en-US" sz="1100" dirty="0">
                          <a:effectLst/>
                          <a:latin typeface="Courier New" panose="02070309020205020404" pitchFamily="49" charset="0"/>
                        </a:rPr>
                        <a:t>"</a:t>
                      </a:r>
                      <a:r>
                        <a:rPr lang="en-US" sz="1100" dirty="0" err="1">
                          <a:effectLst/>
                          <a:latin typeface="Courier New" panose="02070309020205020404" pitchFamily="49" charset="0"/>
                        </a:rPr>
                        <a:t>hartmar</a:t>
                      </a:r>
                      <a:r>
                        <a:rPr lang="en-US" sz="1100" dirty="0">
                          <a:effectLst/>
                          <a:latin typeface="Courier New" panose="02070309020205020404" pitchFamily="49" charset="0"/>
                        </a:rPr>
                        <a:t>"</a:t>
                      </a:r>
                      <a:r>
                        <a:rPr lang="en-US" sz="1100" dirty="0">
                          <a:effectLst/>
                        </a:rPr>
                        <a:t>, </a:t>
                      </a:r>
                      <a:r>
                        <a:rPr lang="en-US" sz="1100" dirty="0">
                          <a:effectLst/>
                          <a:latin typeface="Courier New" panose="02070309020205020404" pitchFamily="49" charset="0"/>
                        </a:rPr>
                        <a:t>"</a:t>
                      </a:r>
                      <a:r>
                        <a:rPr lang="en-US" sz="1100" dirty="0" err="1">
                          <a:effectLst/>
                          <a:latin typeface="Courier New" panose="02070309020205020404" pitchFamily="49" charset="0"/>
                        </a:rPr>
                        <a:t>hartmary</a:t>
                      </a:r>
                      <a:r>
                        <a:rPr lang="en-US" sz="1100" dirty="0">
                          <a:effectLst/>
                          <a:latin typeface="Courier New" panose="02070309020205020404" pitchFamily="49" charset="0"/>
                        </a:rPr>
                        <a:t>"</a:t>
                      </a:r>
                      <a:r>
                        <a:rPr lang="en-US" sz="1100" dirty="0">
                          <a:effectLst/>
                        </a:rPr>
                        <a:t>​</a:t>
                      </a:r>
                    </a:p>
                  </a:txBody>
                  <a:tcPr marL="285750" marR="285750" marT="38100" marB="38100" anchor="ctr">
                    <a:lnL w="9525" cap="flat" cmpd="sng" algn="ctr">
                      <a:solidFill>
                        <a:srgbClr val="00577C"/>
                      </a:solidFill>
                      <a:prstDash val="solid"/>
                      <a:round/>
                      <a:headEnd type="none" w="med" len="med"/>
                      <a:tailEnd type="none" w="med" len="med"/>
                    </a:lnL>
                    <a:lnR w="9525" cap="flat" cmpd="sng" algn="ctr">
                      <a:solidFill>
                        <a:srgbClr val="00577C"/>
                      </a:solidFill>
                      <a:prstDash val="solid"/>
                      <a:round/>
                      <a:headEnd type="none" w="med" len="med"/>
                      <a:tailEnd type="none" w="med" len="med"/>
                    </a:lnR>
                    <a:lnT w="9525" cap="flat" cmpd="sng" algn="ctr">
                      <a:solidFill>
                        <a:srgbClr val="00577C"/>
                      </a:solidFill>
                      <a:prstDash val="solid"/>
                      <a:round/>
                      <a:headEnd type="none" w="med" len="med"/>
                      <a:tailEnd type="none" w="med" len="med"/>
                    </a:lnT>
                    <a:lnB w="9525" cap="flat" cmpd="sng" algn="ctr">
                      <a:solidFill>
                        <a:srgbClr val="00577C"/>
                      </a:solidFill>
                      <a:prstDash val="solid"/>
                      <a:round/>
                      <a:headEnd type="none" w="med" len="med"/>
                      <a:tailEnd type="none" w="med" len="med"/>
                    </a:lnB>
                  </a:tcPr>
                </a:tc>
                <a:extLst>
                  <a:ext uri="{0D108BD9-81ED-4DB2-BD59-A6C34878D82A}">
                    <a16:rowId xmlns:a16="http://schemas.microsoft.com/office/drawing/2014/main" val="3170842033"/>
                  </a:ext>
                </a:extLst>
              </a:tr>
            </a:tbl>
          </a:graphicData>
        </a:graphic>
      </p:graphicFrame>
      <p:sp>
        <p:nvSpPr>
          <p:cNvPr id="19" name="Rectangle: Rounded Corners 18">
            <a:extLst>
              <a:ext uri="{FF2B5EF4-FFF2-40B4-BE49-F238E27FC236}">
                <a16:creationId xmlns:a16="http://schemas.microsoft.com/office/drawing/2014/main" id="{4F2ACD31-BEB3-4CCE-AB4A-A453F4FEA369}"/>
              </a:ext>
            </a:extLst>
          </p:cNvPr>
          <p:cNvSpPr/>
          <p:nvPr/>
        </p:nvSpPr>
        <p:spPr>
          <a:xfrm>
            <a:off x="152400" y="2423704"/>
            <a:ext cx="8850314" cy="2118223"/>
          </a:xfrm>
          <a:prstGeom prst="roundRect">
            <a:avLst/>
          </a:prstGeom>
          <a:solidFill>
            <a:schemeClr val="bg1">
              <a:lumMod val="85000"/>
            </a:schemeClr>
          </a:solidFill>
          <a:ln w="952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36" name="Rectangle 21">
            <a:extLst>
              <a:ext uri="{FF2B5EF4-FFF2-40B4-BE49-F238E27FC236}">
                <a16:creationId xmlns:a16="http://schemas.microsoft.com/office/drawing/2014/main" id="{39702A52-B805-4376-8A05-2ABD2BD3DCBD}"/>
              </a:ext>
            </a:extLst>
          </p:cNvPr>
          <p:cNvSpPr>
            <a:spLocks noChangeArrowheads="1"/>
          </p:cNvSpPr>
          <p:nvPr/>
        </p:nvSpPr>
        <p:spPr bwMode="auto">
          <a:xfrm>
            <a:off x="2209800" y="795079"/>
            <a:ext cx="53420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Verdana" panose="020B0604030504040204" pitchFamily="34" charset="0"/>
                <a:ea typeface="MS PGothic" panose="020B0600070205080204" pitchFamily="34" charset="-128"/>
              </a:defRPr>
            </a:lvl1pPr>
            <a:lvl2pPr marL="742950" indent="-285750">
              <a:defRPr sz="2000">
                <a:solidFill>
                  <a:schemeClr val="tx1"/>
                </a:solidFill>
                <a:latin typeface="Verdana" panose="020B0604030504040204" pitchFamily="34" charset="0"/>
                <a:ea typeface="MS PGothic" panose="020B0600070205080204" pitchFamily="34" charset="-128"/>
              </a:defRPr>
            </a:lvl2pPr>
            <a:lvl3pPr marL="1143000" indent="-228600">
              <a:defRPr sz="2000">
                <a:solidFill>
                  <a:schemeClr val="tx1"/>
                </a:solidFill>
                <a:latin typeface="Verdana" panose="020B0604030504040204" pitchFamily="34" charset="0"/>
                <a:ea typeface="MS PGothic" panose="020B0600070205080204" pitchFamily="34" charset="-128"/>
              </a:defRPr>
            </a:lvl3pPr>
            <a:lvl4pPr marL="1600200" indent="-228600">
              <a:defRPr sz="2000">
                <a:solidFill>
                  <a:schemeClr val="tx1"/>
                </a:solidFill>
                <a:latin typeface="Verdana" panose="020B0604030504040204" pitchFamily="34" charset="0"/>
                <a:ea typeface="MS PGothic" panose="020B0600070205080204" pitchFamily="34" charset="-128"/>
              </a:defRPr>
            </a:lvl4pPr>
            <a:lvl5pPr marL="2057400" indent="-228600">
              <a:defRPr sz="20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Verdana" panose="020B0604030504040204" pitchFamily="34" charset="0"/>
                <a:ea typeface="MS PGothic" panose="020B0600070205080204" pitchFamily="34" charset="-128"/>
              </a:defRPr>
            </a:lvl9pPr>
          </a:lstStyle>
          <a:p>
            <a:r>
              <a:rPr lang="en-US" altLang="en-US" sz="1800" b="1" dirty="0">
                <a:solidFill>
                  <a:srgbClr val="333333"/>
                </a:solidFill>
                <a:latin typeface="Arial" panose="020B0604020202020204" pitchFamily="34" charset="0"/>
                <a:cs typeface="Arial" panose="020B0604020202020204" pitchFamily="34" charset="0"/>
              </a:rPr>
              <a:t>– PLAN FIRST, CODE LAST</a:t>
            </a:r>
            <a:endParaRPr lang="en-US" altLang="en-US" sz="1800" dirty="0"/>
          </a:p>
        </p:txBody>
      </p:sp>
      <p:sp>
        <p:nvSpPr>
          <p:cNvPr id="2" name="TextBox 1">
            <a:extLst>
              <a:ext uri="{FF2B5EF4-FFF2-40B4-BE49-F238E27FC236}">
                <a16:creationId xmlns:a16="http://schemas.microsoft.com/office/drawing/2014/main" id="{185CBF44-D43B-4BE7-ACFE-3C234EDA6917}"/>
              </a:ext>
            </a:extLst>
          </p:cNvPr>
          <p:cNvSpPr txBox="1"/>
          <p:nvPr/>
        </p:nvSpPr>
        <p:spPr>
          <a:xfrm>
            <a:off x="362113" y="2636928"/>
            <a:ext cx="8466446" cy="1754326"/>
          </a:xfrm>
          <a:prstGeom prst="rect">
            <a:avLst/>
          </a:prstGeom>
          <a:noFill/>
        </p:spPr>
        <p:txBody>
          <a:bodyPr wrap="square" rtlCol="0">
            <a:spAutoFit/>
          </a:bodyPr>
          <a:lstStyle/>
          <a:p>
            <a:r>
              <a:rPr lang="en-US" sz="1200" dirty="0"/>
              <a:t>We are given an array of names to remove from the list of possible names</a:t>
            </a:r>
          </a:p>
          <a:p>
            <a:r>
              <a:rPr lang="en-US" sz="1200" dirty="0"/>
              <a:t>We have a helper method that looks through an </a:t>
            </a:r>
            <a:r>
              <a:rPr lang="en-US" sz="1200" b="1" i="1" dirty="0"/>
              <a:t>ARRAY</a:t>
            </a:r>
            <a:r>
              <a:rPr lang="en-US" sz="1200" dirty="0"/>
              <a:t> of strings to see if a given string is there</a:t>
            </a:r>
          </a:p>
          <a:p>
            <a:r>
              <a:rPr lang="en-US" sz="1200" dirty="0"/>
              <a:t>We need to loop through the list of possible names</a:t>
            </a:r>
          </a:p>
          <a:p>
            <a:r>
              <a:rPr lang="en-US" sz="1200" dirty="0"/>
              <a:t>    check if the next string from the list of possible names is in the array of names to remove</a:t>
            </a:r>
          </a:p>
          <a:p>
            <a:r>
              <a:rPr lang="en-US" sz="1200" dirty="0"/>
              <a:t>    if it is, then we need to remove it from the list of possible names</a:t>
            </a:r>
          </a:p>
          <a:p>
            <a:r>
              <a:rPr lang="en-US" sz="1200" dirty="0"/>
              <a:t>    DING </a:t>
            </a:r>
            <a:r>
              <a:rPr lang="en-US" sz="1200" dirty="0" err="1"/>
              <a:t>DING</a:t>
            </a:r>
            <a:r>
              <a:rPr lang="en-US" sz="1200" dirty="0"/>
              <a:t> </a:t>
            </a:r>
            <a:r>
              <a:rPr lang="en-US" sz="1200" dirty="0" err="1"/>
              <a:t>DING</a:t>
            </a:r>
            <a:r>
              <a:rPr lang="en-US" sz="1200" dirty="0"/>
              <a:t> we need to remove from an </a:t>
            </a:r>
            <a:r>
              <a:rPr lang="en-US" sz="1200" dirty="0" err="1"/>
              <a:t>ArrayList</a:t>
            </a:r>
            <a:r>
              <a:rPr lang="en-US" sz="1200" dirty="0"/>
              <a:t>…</a:t>
            </a:r>
          </a:p>
          <a:p>
            <a:r>
              <a:rPr lang="en-US" sz="1200" dirty="0"/>
              <a:t>    …anytime I am looping through an </a:t>
            </a:r>
            <a:r>
              <a:rPr lang="en-US" sz="1200" dirty="0" err="1"/>
              <a:t>ArrayList</a:t>
            </a:r>
            <a:r>
              <a:rPr lang="en-US" sz="1200" dirty="0"/>
              <a:t> removing elements, I loop backwards</a:t>
            </a:r>
          </a:p>
          <a:p>
            <a:r>
              <a:rPr lang="en-US" sz="1200" dirty="0"/>
              <a:t>    …I will show you code for looping backwards…</a:t>
            </a:r>
          </a:p>
          <a:p>
            <a:r>
              <a:rPr lang="en-US" sz="1200" dirty="0"/>
              <a:t>    …and looping forwards also works but requires extra work: I will show you code for that too.</a:t>
            </a:r>
          </a:p>
        </p:txBody>
      </p:sp>
      <p:sp>
        <p:nvSpPr>
          <p:cNvPr id="69" name="TextBox 68">
            <a:extLst>
              <a:ext uri="{FF2B5EF4-FFF2-40B4-BE49-F238E27FC236}">
                <a16:creationId xmlns:a16="http://schemas.microsoft.com/office/drawing/2014/main" id="{4FB56662-6648-4FA7-96D3-7967CC1696FF}"/>
              </a:ext>
            </a:extLst>
          </p:cNvPr>
          <p:cNvSpPr txBox="1"/>
          <p:nvPr/>
        </p:nvSpPr>
        <p:spPr>
          <a:xfrm>
            <a:off x="362113" y="2612653"/>
            <a:ext cx="8466446" cy="1600438"/>
          </a:xfrm>
          <a:prstGeom prst="rect">
            <a:avLst/>
          </a:prstGeom>
          <a:noFill/>
        </p:spPr>
        <p:txBody>
          <a:bodyPr wrap="square" rtlCol="0">
            <a:spAutoFit/>
          </a:bodyPr>
          <a:lstStyle/>
          <a:p>
            <a:r>
              <a:rPr lang="en-US" sz="1400" b="1" dirty="0"/>
              <a:t>So the plan</a:t>
            </a:r>
          </a:p>
          <a:p>
            <a:r>
              <a:rPr lang="en-US" sz="1200" dirty="0"/>
              <a:t>loop backwards through the </a:t>
            </a:r>
            <a:r>
              <a:rPr lang="en-US" sz="1200" dirty="0" err="1"/>
              <a:t>ArrayList</a:t>
            </a:r>
            <a:r>
              <a:rPr lang="en-US" sz="1200" dirty="0"/>
              <a:t> of possible names {</a:t>
            </a:r>
          </a:p>
          <a:p>
            <a:r>
              <a:rPr lang="en-US" sz="1200" dirty="0"/>
              <a:t>      if the next name from the </a:t>
            </a:r>
            <a:r>
              <a:rPr lang="en-US" sz="1200" dirty="0" err="1"/>
              <a:t>ArrayList</a:t>
            </a:r>
            <a:r>
              <a:rPr lang="en-US" sz="1200" dirty="0"/>
              <a:t> is in array of names to remove {</a:t>
            </a:r>
          </a:p>
          <a:p>
            <a:r>
              <a:rPr lang="en-US" sz="1200" dirty="0"/>
              <a:t>             remove the name from the </a:t>
            </a:r>
            <a:r>
              <a:rPr lang="en-US" sz="1200" dirty="0" err="1"/>
              <a:t>ArrayList</a:t>
            </a:r>
            <a:endParaRPr lang="en-US" sz="1200" dirty="0"/>
          </a:p>
          <a:p>
            <a:r>
              <a:rPr lang="en-US" sz="1200" dirty="0"/>
              <a:t>      }</a:t>
            </a:r>
          </a:p>
          <a:p>
            <a:r>
              <a:rPr lang="en-US" sz="1200" dirty="0"/>
              <a:t>}    </a:t>
            </a:r>
          </a:p>
          <a:p>
            <a:endParaRPr lang="en-US" sz="1200" dirty="0"/>
          </a:p>
          <a:p>
            <a:r>
              <a:rPr lang="en-US" sz="1200" dirty="0"/>
              <a:t>Pretty simple huh?</a:t>
            </a:r>
          </a:p>
        </p:txBody>
      </p:sp>
    </p:spTree>
    <p:extLst>
      <p:ext uri="{BB962C8B-B14F-4D97-AF65-F5344CB8AC3E}">
        <p14:creationId xmlns:p14="http://schemas.microsoft.com/office/powerpoint/2010/main" val="342451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36">
                                            <p:txEl>
                                              <p:pRg st="0" end="0"/>
                                            </p:txEl>
                                          </p:spTgt>
                                        </p:tgtEl>
                                        <p:attrNameLst>
                                          <p:attrName>style.visibility</p:attrName>
                                        </p:attrNameLst>
                                      </p:cBhvr>
                                      <p:to>
                                        <p:strVal val="visible"/>
                                      </p:to>
                                    </p:set>
                                    <p:animEffect transition="in" filter="fade">
                                      <p:cBhvr>
                                        <p:cTn id="7" dur="500"/>
                                        <p:tgtEl>
                                          <p:spTgt spid="92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fade">
                                      <p:cBhvr>
                                        <p:cTn id="22" dur="5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fade">
                                      <p:cBhvr>
                                        <p:cTn id="27" dur="500"/>
                                        <p:tgtEl>
                                          <p:spTgt spid="7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1" end="1"/>
                                            </p:txEl>
                                          </p:spTgt>
                                        </p:tgtEl>
                                        <p:attrNameLst>
                                          <p:attrName>style.visibility</p:attrName>
                                        </p:attrNameLst>
                                      </p:cBhvr>
                                      <p:to>
                                        <p:strVal val="visible"/>
                                      </p:to>
                                    </p:set>
                                    <p:animEffect transition="in" filter="fade">
                                      <p:cBhvr>
                                        <p:cTn id="35" dur="500"/>
                                        <p:tgtEl>
                                          <p:spTgt spid="2">
                                            <p:txEl>
                                              <p:pRg st="1" end="1"/>
                                            </p:txEl>
                                          </p:spTgt>
                                        </p:tgtEl>
                                      </p:cBhvr>
                                    </p:animEffect>
                                  </p:childTnLst>
                                </p:cTn>
                              </p:par>
                              <p:par>
                                <p:cTn id="36" presetID="10" presetClass="exit" presetSubtype="0" fill="hold" grpId="1" nodeType="withEffect">
                                  <p:stCondLst>
                                    <p:cond delay="0"/>
                                  </p:stCondLst>
                                  <p:childTnLst>
                                    <p:animEffect transition="out" filter="fade">
                                      <p:cBhvr>
                                        <p:cTn id="37" dur="500"/>
                                        <p:tgtEl>
                                          <p:spTgt spid="6"/>
                                        </p:tgtEl>
                                      </p:cBhvr>
                                    </p:animEffect>
                                    <p:set>
                                      <p:cBhvr>
                                        <p:cTn id="38" dur="1" fill="hold">
                                          <p:stCondLst>
                                            <p:cond delay="499"/>
                                          </p:stCondLst>
                                        </p:cTn>
                                        <p:tgtEl>
                                          <p:spTgt spid="6"/>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70"/>
                                        </p:tgtEl>
                                      </p:cBhvr>
                                    </p:animEffect>
                                    <p:set>
                                      <p:cBhvr>
                                        <p:cTn id="41" dur="1" fill="hold">
                                          <p:stCondLst>
                                            <p:cond delay="499"/>
                                          </p:stCondLst>
                                        </p:cTn>
                                        <p:tgtEl>
                                          <p:spTgt spid="70"/>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8"/>
                                        </p:tgtEl>
                                      </p:cBhvr>
                                    </p:animEffect>
                                    <p:set>
                                      <p:cBhvr>
                                        <p:cTn id="44" dur="1" fill="hold">
                                          <p:stCondLst>
                                            <p:cond delay="499"/>
                                          </p:stCondLst>
                                        </p:cTn>
                                        <p:tgtEl>
                                          <p:spTgt spid="8"/>
                                        </p:tgtEl>
                                        <p:attrNameLst>
                                          <p:attrName>style.visibility</p:attrName>
                                        </p:attrNameLst>
                                      </p:cBhvr>
                                      <p:to>
                                        <p:strVal val="hidden"/>
                                      </p:to>
                                    </p:set>
                                  </p:childTnLst>
                                </p:cTn>
                              </p:par>
                              <p:par>
                                <p:cTn id="45" presetID="10" presetClass="entr" presetSubtype="0" fill="hold" grpId="0" nodeType="with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2" end="2"/>
                                            </p:txEl>
                                          </p:spTgt>
                                        </p:tgtEl>
                                        <p:attrNameLst>
                                          <p:attrName>style.visibility</p:attrName>
                                        </p:attrNameLst>
                                      </p:cBhvr>
                                      <p:to>
                                        <p:strVal val="visible"/>
                                      </p:to>
                                    </p:set>
                                    <p:animEffect transition="in" filter="fade">
                                      <p:cBhvr>
                                        <p:cTn id="52" dur="500"/>
                                        <p:tgtEl>
                                          <p:spTgt spid="2">
                                            <p:txEl>
                                              <p:pRg st="2" end="2"/>
                                            </p:txEl>
                                          </p:spTgt>
                                        </p:tgtEl>
                                      </p:cBhvr>
                                    </p:animEffect>
                                  </p:childTnLst>
                                </p:cTn>
                              </p:par>
                              <p:par>
                                <p:cTn id="53" presetID="10" presetClass="exit" presetSubtype="0" fill="hold" grpId="1" nodeType="withEffect">
                                  <p:stCondLst>
                                    <p:cond delay="0"/>
                                  </p:stCondLst>
                                  <p:childTnLst>
                                    <p:animEffect transition="out" filter="fade">
                                      <p:cBhvr>
                                        <p:cTn id="54" dur="500"/>
                                        <p:tgtEl>
                                          <p:spTgt spid="3"/>
                                        </p:tgtEl>
                                      </p:cBhvr>
                                    </p:animEffect>
                                    <p:set>
                                      <p:cBhvr>
                                        <p:cTn id="55" dur="1" fill="hold">
                                          <p:stCondLst>
                                            <p:cond delay="499"/>
                                          </p:stCondLst>
                                        </p:cTn>
                                        <p:tgtEl>
                                          <p:spTgt spid="3"/>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2">
                                            <p:txEl>
                                              <p:pRg st="3" end="3"/>
                                            </p:txEl>
                                          </p:spTgt>
                                        </p:tgtEl>
                                        <p:attrNameLst>
                                          <p:attrName>style.visibility</p:attrName>
                                        </p:attrNameLst>
                                      </p:cBhvr>
                                      <p:to>
                                        <p:strVal val="visible"/>
                                      </p:to>
                                    </p:set>
                                    <p:animEffect transition="in" filter="fade">
                                      <p:cBhvr>
                                        <p:cTn id="60" dur="500"/>
                                        <p:tgtEl>
                                          <p:spTgt spid="2">
                                            <p:txEl>
                                              <p:pRg st="3" end="3"/>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2">
                                            <p:txEl>
                                              <p:pRg st="4" end="4"/>
                                            </p:txEl>
                                          </p:spTgt>
                                        </p:tgtEl>
                                        <p:attrNameLst>
                                          <p:attrName>style.visibility</p:attrName>
                                        </p:attrNameLst>
                                      </p:cBhvr>
                                      <p:to>
                                        <p:strVal val="visible"/>
                                      </p:to>
                                    </p:set>
                                    <p:animEffect transition="in" filter="fade">
                                      <p:cBhvr>
                                        <p:cTn id="65" dur="500"/>
                                        <p:tgtEl>
                                          <p:spTgt spid="2">
                                            <p:txEl>
                                              <p:pRg st="4" end="4"/>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2">
                                            <p:txEl>
                                              <p:pRg st="5" end="5"/>
                                            </p:txEl>
                                          </p:spTgt>
                                        </p:tgtEl>
                                        <p:attrNameLst>
                                          <p:attrName>style.visibility</p:attrName>
                                        </p:attrNameLst>
                                      </p:cBhvr>
                                      <p:to>
                                        <p:strVal val="visible"/>
                                      </p:to>
                                    </p:set>
                                    <p:animEffect transition="in" filter="fade">
                                      <p:cBhvr>
                                        <p:cTn id="70" dur="500"/>
                                        <p:tgtEl>
                                          <p:spTgt spid="2">
                                            <p:txEl>
                                              <p:pRg st="5" end="5"/>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2">
                                            <p:txEl>
                                              <p:pRg st="6" end="6"/>
                                            </p:txEl>
                                          </p:spTgt>
                                        </p:tgtEl>
                                        <p:attrNameLst>
                                          <p:attrName>style.visibility</p:attrName>
                                        </p:attrNameLst>
                                      </p:cBhvr>
                                      <p:to>
                                        <p:strVal val="visible"/>
                                      </p:to>
                                    </p:set>
                                    <p:animEffect transition="in" filter="fade">
                                      <p:cBhvr>
                                        <p:cTn id="75" dur="500"/>
                                        <p:tgtEl>
                                          <p:spTgt spid="2">
                                            <p:txEl>
                                              <p:pRg st="6" end="6"/>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2">
                                            <p:txEl>
                                              <p:pRg st="7" end="7"/>
                                            </p:txEl>
                                          </p:spTgt>
                                        </p:tgtEl>
                                        <p:attrNameLst>
                                          <p:attrName>style.visibility</p:attrName>
                                        </p:attrNameLst>
                                      </p:cBhvr>
                                      <p:to>
                                        <p:strVal val="visible"/>
                                      </p:to>
                                    </p:set>
                                    <p:animEffect transition="in" filter="fade">
                                      <p:cBhvr>
                                        <p:cTn id="80" dur="500"/>
                                        <p:tgtEl>
                                          <p:spTgt spid="2">
                                            <p:txEl>
                                              <p:pRg st="7" end="7"/>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2">
                                            <p:txEl>
                                              <p:pRg st="8" end="8"/>
                                            </p:txEl>
                                          </p:spTgt>
                                        </p:tgtEl>
                                        <p:attrNameLst>
                                          <p:attrName>style.visibility</p:attrName>
                                        </p:attrNameLst>
                                      </p:cBhvr>
                                      <p:to>
                                        <p:strVal val="visible"/>
                                      </p:to>
                                    </p:set>
                                    <p:animEffect transition="in" filter="fade">
                                      <p:cBhvr>
                                        <p:cTn id="85" dur="500"/>
                                        <p:tgtEl>
                                          <p:spTgt spid="2">
                                            <p:txEl>
                                              <p:pRg st="8" end="8"/>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xit" presetSubtype="0" fill="hold" nodeType="clickEffect">
                                  <p:stCondLst>
                                    <p:cond delay="0"/>
                                  </p:stCondLst>
                                  <p:childTnLst>
                                    <p:animEffect transition="out" filter="fade">
                                      <p:cBhvr>
                                        <p:cTn id="89" dur="500"/>
                                        <p:tgtEl>
                                          <p:spTgt spid="2">
                                            <p:txEl>
                                              <p:pRg st="0" end="0"/>
                                            </p:txEl>
                                          </p:spTgt>
                                        </p:tgtEl>
                                      </p:cBhvr>
                                    </p:animEffect>
                                    <p:set>
                                      <p:cBhvr>
                                        <p:cTn id="90" dur="1" fill="hold">
                                          <p:stCondLst>
                                            <p:cond delay="499"/>
                                          </p:stCondLst>
                                        </p:cTn>
                                        <p:tgtEl>
                                          <p:spTgt spid="2">
                                            <p:txEl>
                                              <p:pRg st="0" end="0"/>
                                            </p:txEl>
                                          </p:spTgt>
                                        </p:tgtEl>
                                        <p:attrNameLst>
                                          <p:attrName>style.visibility</p:attrName>
                                        </p:attrNameLst>
                                      </p:cBhvr>
                                      <p:to>
                                        <p:strVal val="hidden"/>
                                      </p:to>
                                    </p:set>
                                  </p:childTnLst>
                                </p:cTn>
                              </p:par>
                              <p:par>
                                <p:cTn id="91" presetID="10" presetClass="exit" presetSubtype="0" fill="hold" nodeType="withEffect">
                                  <p:stCondLst>
                                    <p:cond delay="0"/>
                                  </p:stCondLst>
                                  <p:childTnLst>
                                    <p:animEffect transition="out" filter="fade">
                                      <p:cBhvr>
                                        <p:cTn id="92" dur="500"/>
                                        <p:tgtEl>
                                          <p:spTgt spid="2">
                                            <p:txEl>
                                              <p:pRg st="1" end="1"/>
                                            </p:txEl>
                                          </p:spTgt>
                                        </p:tgtEl>
                                      </p:cBhvr>
                                    </p:animEffect>
                                    <p:set>
                                      <p:cBhvr>
                                        <p:cTn id="93" dur="1" fill="hold">
                                          <p:stCondLst>
                                            <p:cond delay="499"/>
                                          </p:stCondLst>
                                        </p:cTn>
                                        <p:tgtEl>
                                          <p:spTgt spid="2">
                                            <p:txEl>
                                              <p:pRg st="1" end="1"/>
                                            </p:txEl>
                                          </p:spTgt>
                                        </p:tgtEl>
                                        <p:attrNameLst>
                                          <p:attrName>style.visibility</p:attrName>
                                        </p:attrNameLst>
                                      </p:cBhvr>
                                      <p:to>
                                        <p:strVal val="hidden"/>
                                      </p:to>
                                    </p:set>
                                  </p:childTnLst>
                                </p:cTn>
                              </p:par>
                              <p:par>
                                <p:cTn id="94" presetID="10" presetClass="exit" presetSubtype="0" fill="hold" nodeType="withEffect">
                                  <p:stCondLst>
                                    <p:cond delay="0"/>
                                  </p:stCondLst>
                                  <p:childTnLst>
                                    <p:animEffect transition="out" filter="fade">
                                      <p:cBhvr>
                                        <p:cTn id="95" dur="500"/>
                                        <p:tgtEl>
                                          <p:spTgt spid="2">
                                            <p:txEl>
                                              <p:pRg st="2" end="2"/>
                                            </p:txEl>
                                          </p:spTgt>
                                        </p:tgtEl>
                                      </p:cBhvr>
                                    </p:animEffect>
                                    <p:set>
                                      <p:cBhvr>
                                        <p:cTn id="96" dur="1" fill="hold">
                                          <p:stCondLst>
                                            <p:cond delay="499"/>
                                          </p:stCondLst>
                                        </p:cTn>
                                        <p:tgtEl>
                                          <p:spTgt spid="2">
                                            <p:txEl>
                                              <p:pRg st="2" end="2"/>
                                            </p:txEl>
                                          </p:spTgt>
                                        </p:tgtEl>
                                        <p:attrNameLst>
                                          <p:attrName>style.visibility</p:attrName>
                                        </p:attrNameLst>
                                      </p:cBhvr>
                                      <p:to>
                                        <p:strVal val="hidden"/>
                                      </p:to>
                                    </p:set>
                                  </p:childTnLst>
                                </p:cTn>
                              </p:par>
                              <p:par>
                                <p:cTn id="97" presetID="10" presetClass="exit" presetSubtype="0" fill="hold" nodeType="withEffect">
                                  <p:stCondLst>
                                    <p:cond delay="0"/>
                                  </p:stCondLst>
                                  <p:childTnLst>
                                    <p:animEffect transition="out" filter="fade">
                                      <p:cBhvr>
                                        <p:cTn id="98" dur="500"/>
                                        <p:tgtEl>
                                          <p:spTgt spid="2">
                                            <p:txEl>
                                              <p:pRg st="3" end="3"/>
                                            </p:txEl>
                                          </p:spTgt>
                                        </p:tgtEl>
                                      </p:cBhvr>
                                    </p:animEffect>
                                    <p:set>
                                      <p:cBhvr>
                                        <p:cTn id="99" dur="1" fill="hold">
                                          <p:stCondLst>
                                            <p:cond delay="499"/>
                                          </p:stCondLst>
                                        </p:cTn>
                                        <p:tgtEl>
                                          <p:spTgt spid="2">
                                            <p:txEl>
                                              <p:pRg st="3" end="3"/>
                                            </p:txEl>
                                          </p:spTgt>
                                        </p:tgtEl>
                                        <p:attrNameLst>
                                          <p:attrName>style.visibility</p:attrName>
                                        </p:attrNameLst>
                                      </p:cBhvr>
                                      <p:to>
                                        <p:strVal val="hidden"/>
                                      </p:to>
                                    </p:set>
                                  </p:childTnLst>
                                </p:cTn>
                              </p:par>
                              <p:par>
                                <p:cTn id="100" presetID="10" presetClass="exit" presetSubtype="0" fill="hold" nodeType="withEffect">
                                  <p:stCondLst>
                                    <p:cond delay="0"/>
                                  </p:stCondLst>
                                  <p:childTnLst>
                                    <p:animEffect transition="out" filter="fade">
                                      <p:cBhvr>
                                        <p:cTn id="101" dur="500"/>
                                        <p:tgtEl>
                                          <p:spTgt spid="2">
                                            <p:txEl>
                                              <p:pRg st="4" end="4"/>
                                            </p:txEl>
                                          </p:spTgt>
                                        </p:tgtEl>
                                      </p:cBhvr>
                                    </p:animEffect>
                                    <p:set>
                                      <p:cBhvr>
                                        <p:cTn id="102" dur="1" fill="hold">
                                          <p:stCondLst>
                                            <p:cond delay="499"/>
                                          </p:stCondLst>
                                        </p:cTn>
                                        <p:tgtEl>
                                          <p:spTgt spid="2">
                                            <p:txEl>
                                              <p:pRg st="4" end="4"/>
                                            </p:txEl>
                                          </p:spTgt>
                                        </p:tgtEl>
                                        <p:attrNameLst>
                                          <p:attrName>style.visibility</p:attrName>
                                        </p:attrNameLst>
                                      </p:cBhvr>
                                      <p:to>
                                        <p:strVal val="hidden"/>
                                      </p:to>
                                    </p:set>
                                  </p:childTnLst>
                                </p:cTn>
                              </p:par>
                              <p:par>
                                <p:cTn id="103" presetID="10" presetClass="exit" presetSubtype="0" fill="hold" nodeType="withEffect">
                                  <p:stCondLst>
                                    <p:cond delay="0"/>
                                  </p:stCondLst>
                                  <p:childTnLst>
                                    <p:animEffect transition="out" filter="fade">
                                      <p:cBhvr>
                                        <p:cTn id="104" dur="500"/>
                                        <p:tgtEl>
                                          <p:spTgt spid="2">
                                            <p:txEl>
                                              <p:pRg st="5" end="5"/>
                                            </p:txEl>
                                          </p:spTgt>
                                        </p:tgtEl>
                                      </p:cBhvr>
                                    </p:animEffect>
                                    <p:set>
                                      <p:cBhvr>
                                        <p:cTn id="105" dur="1" fill="hold">
                                          <p:stCondLst>
                                            <p:cond delay="499"/>
                                          </p:stCondLst>
                                        </p:cTn>
                                        <p:tgtEl>
                                          <p:spTgt spid="2">
                                            <p:txEl>
                                              <p:pRg st="5" end="5"/>
                                            </p:txEl>
                                          </p:spTgt>
                                        </p:tgtEl>
                                        <p:attrNameLst>
                                          <p:attrName>style.visibility</p:attrName>
                                        </p:attrNameLst>
                                      </p:cBhvr>
                                      <p:to>
                                        <p:strVal val="hidden"/>
                                      </p:to>
                                    </p:set>
                                  </p:childTnLst>
                                </p:cTn>
                              </p:par>
                              <p:par>
                                <p:cTn id="106" presetID="10" presetClass="exit" presetSubtype="0" fill="hold" nodeType="withEffect">
                                  <p:stCondLst>
                                    <p:cond delay="0"/>
                                  </p:stCondLst>
                                  <p:childTnLst>
                                    <p:animEffect transition="out" filter="fade">
                                      <p:cBhvr>
                                        <p:cTn id="107" dur="500"/>
                                        <p:tgtEl>
                                          <p:spTgt spid="2">
                                            <p:txEl>
                                              <p:pRg st="6" end="6"/>
                                            </p:txEl>
                                          </p:spTgt>
                                        </p:tgtEl>
                                      </p:cBhvr>
                                    </p:animEffect>
                                    <p:set>
                                      <p:cBhvr>
                                        <p:cTn id="108" dur="1" fill="hold">
                                          <p:stCondLst>
                                            <p:cond delay="499"/>
                                          </p:stCondLst>
                                        </p:cTn>
                                        <p:tgtEl>
                                          <p:spTgt spid="2">
                                            <p:txEl>
                                              <p:pRg st="6" end="6"/>
                                            </p:txEl>
                                          </p:spTgt>
                                        </p:tgtEl>
                                        <p:attrNameLst>
                                          <p:attrName>style.visibility</p:attrName>
                                        </p:attrNameLst>
                                      </p:cBhvr>
                                      <p:to>
                                        <p:strVal val="hidden"/>
                                      </p:to>
                                    </p:set>
                                  </p:childTnLst>
                                </p:cTn>
                              </p:par>
                              <p:par>
                                <p:cTn id="109" presetID="10" presetClass="exit" presetSubtype="0" fill="hold" nodeType="withEffect">
                                  <p:stCondLst>
                                    <p:cond delay="0"/>
                                  </p:stCondLst>
                                  <p:childTnLst>
                                    <p:animEffect transition="out" filter="fade">
                                      <p:cBhvr>
                                        <p:cTn id="110" dur="500"/>
                                        <p:tgtEl>
                                          <p:spTgt spid="2">
                                            <p:txEl>
                                              <p:pRg st="7" end="7"/>
                                            </p:txEl>
                                          </p:spTgt>
                                        </p:tgtEl>
                                      </p:cBhvr>
                                    </p:animEffect>
                                    <p:set>
                                      <p:cBhvr>
                                        <p:cTn id="111" dur="1" fill="hold">
                                          <p:stCondLst>
                                            <p:cond delay="499"/>
                                          </p:stCondLst>
                                        </p:cTn>
                                        <p:tgtEl>
                                          <p:spTgt spid="2">
                                            <p:txEl>
                                              <p:pRg st="7" end="7"/>
                                            </p:txEl>
                                          </p:spTgt>
                                        </p:tgtEl>
                                        <p:attrNameLst>
                                          <p:attrName>style.visibility</p:attrName>
                                        </p:attrNameLst>
                                      </p:cBhvr>
                                      <p:to>
                                        <p:strVal val="hidden"/>
                                      </p:to>
                                    </p:set>
                                  </p:childTnLst>
                                </p:cTn>
                              </p:par>
                              <p:par>
                                <p:cTn id="112" presetID="10" presetClass="exit" presetSubtype="0" fill="hold" nodeType="withEffect">
                                  <p:stCondLst>
                                    <p:cond delay="0"/>
                                  </p:stCondLst>
                                  <p:childTnLst>
                                    <p:animEffect transition="out" filter="fade">
                                      <p:cBhvr>
                                        <p:cTn id="113" dur="500"/>
                                        <p:tgtEl>
                                          <p:spTgt spid="2">
                                            <p:txEl>
                                              <p:pRg st="8" end="8"/>
                                            </p:txEl>
                                          </p:spTgt>
                                        </p:tgtEl>
                                      </p:cBhvr>
                                    </p:animEffect>
                                    <p:set>
                                      <p:cBhvr>
                                        <p:cTn id="114" dur="1" fill="hold">
                                          <p:stCondLst>
                                            <p:cond delay="499"/>
                                          </p:stCondLst>
                                        </p:cTn>
                                        <p:tgtEl>
                                          <p:spTgt spid="2">
                                            <p:txEl>
                                              <p:pRg st="8" end="8"/>
                                            </p:txEl>
                                          </p:spTgt>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nodeType="clickEffect">
                                  <p:stCondLst>
                                    <p:cond delay="0"/>
                                  </p:stCondLst>
                                  <p:childTnLst>
                                    <p:set>
                                      <p:cBhvr>
                                        <p:cTn id="118" dur="1" fill="hold">
                                          <p:stCondLst>
                                            <p:cond delay="0"/>
                                          </p:stCondLst>
                                        </p:cTn>
                                        <p:tgtEl>
                                          <p:spTgt spid="69">
                                            <p:txEl>
                                              <p:pRg st="0" end="0"/>
                                            </p:txEl>
                                          </p:spTgt>
                                        </p:tgtEl>
                                        <p:attrNameLst>
                                          <p:attrName>style.visibility</p:attrName>
                                        </p:attrNameLst>
                                      </p:cBhvr>
                                      <p:to>
                                        <p:strVal val="visible"/>
                                      </p:to>
                                    </p:set>
                                    <p:animEffect transition="in" filter="fade">
                                      <p:cBhvr>
                                        <p:cTn id="119" dur="500"/>
                                        <p:tgtEl>
                                          <p:spTgt spid="69">
                                            <p:txEl>
                                              <p:pRg st="0" end="0"/>
                                            </p:txEl>
                                          </p:spTgt>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nodeType="clickEffect">
                                  <p:stCondLst>
                                    <p:cond delay="0"/>
                                  </p:stCondLst>
                                  <p:childTnLst>
                                    <p:set>
                                      <p:cBhvr>
                                        <p:cTn id="123" dur="1" fill="hold">
                                          <p:stCondLst>
                                            <p:cond delay="0"/>
                                          </p:stCondLst>
                                        </p:cTn>
                                        <p:tgtEl>
                                          <p:spTgt spid="69">
                                            <p:txEl>
                                              <p:pRg st="1" end="1"/>
                                            </p:txEl>
                                          </p:spTgt>
                                        </p:tgtEl>
                                        <p:attrNameLst>
                                          <p:attrName>style.visibility</p:attrName>
                                        </p:attrNameLst>
                                      </p:cBhvr>
                                      <p:to>
                                        <p:strVal val="visible"/>
                                      </p:to>
                                    </p:set>
                                    <p:animEffect transition="in" filter="fade">
                                      <p:cBhvr>
                                        <p:cTn id="124" dur="500"/>
                                        <p:tgtEl>
                                          <p:spTgt spid="69">
                                            <p:txEl>
                                              <p:pRg st="1" end="1"/>
                                            </p:txEl>
                                          </p:spTgt>
                                        </p:tgtEl>
                                      </p:cBhvr>
                                    </p:animEffect>
                                  </p:childTnLst>
                                </p:cTn>
                              </p:par>
                              <p:par>
                                <p:cTn id="125" presetID="10" presetClass="entr" presetSubtype="0" fill="hold" nodeType="withEffect">
                                  <p:stCondLst>
                                    <p:cond delay="0"/>
                                  </p:stCondLst>
                                  <p:childTnLst>
                                    <p:set>
                                      <p:cBhvr>
                                        <p:cTn id="126" dur="1" fill="hold">
                                          <p:stCondLst>
                                            <p:cond delay="0"/>
                                          </p:stCondLst>
                                        </p:cTn>
                                        <p:tgtEl>
                                          <p:spTgt spid="69">
                                            <p:txEl>
                                              <p:pRg st="5" end="5"/>
                                            </p:txEl>
                                          </p:spTgt>
                                        </p:tgtEl>
                                        <p:attrNameLst>
                                          <p:attrName>style.visibility</p:attrName>
                                        </p:attrNameLst>
                                      </p:cBhvr>
                                      <p:to>
                                        <p:strVal val="visible"/>
                                      </p:to>
                                    </p:set>
                                    <p:animEffect transition="in" filter="fade">
                                      <p:cBhvr>
                                        <p:cTn id="127" dur="500"/>
                                        <p:tgtEl>
                                          <p:spTgt spid="69">
                                            <p:txEl>
                                              <p:pRg st="5" end="5"/>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69">
                                            <p:txEl>
                                              <p:pRg st="2" end="2"/>
                                            </p:txEl>
                                          </p:spTgt>
                                        </p:tgtEl>
                                        <p:attrNameLst>
                                          <p:attrName>style.visibility</p:attrName>
                                        </p:attrNameLst>
                                      </p:cBhvr>
                                      <p:to>
                                        <p:strVal val="visible"/>
                                      </p:to>
                                    </p:set>
                                    <p:animEffect transition="in" filter="fade">
                                      <p:cBhvr>
                                        <p:cTn id="132" dur="500"/>
                                        <p:tgtEl>
                                          <p:spTgt spid="69">
                                            <p:txEl>
                                              <p:pRg st="2" end="2"/>
                                            </p:txEl>
                                          </p:spTgt>
                                        </p:tgtEl>
                                      </p:cBhvr>
                                    </p:animEffect>
                                  </p:childTnLst>
                                </p:cTn>
                              </p:par>
                              <p:par>
                                <p:cTn id="133" presetID="10" presetClass="entr" presetSubtype="0" fill="hold" nodeType="withEffect">
                                  <p:stCondLst>
                                    <p:cond delay="0"/>
                                  </p:stCondLst>
                                  <p:childTnLst>
                                    <p:set>
                                      <p:cBhvr>
                                        <p:cTn id="134" dur="1" fill="hold">
                                          <p:stCondLst>
                                            <p:cond delay="0"/>
                                          </p:stCondLst>
                                        </p:cTn>
                                        <p:tgtEl>
                                          <p:spTgt spid="69">
                                            <p:txEl>
                                              <p:pRg st="4" end="4"/>
                                            </p:txEl>
                                          </p:spTgt>
                                        </p:tgtEl>
                                        <p:attrNameLst>
                                          <p:attrName>style.visibility</p:attrName>
                                        </p:attrNameLst>
                                      </p:cBhvr>
                                      <p:to>
                                        <p:strVal val="visible"/>
                                      </p:to>
                                    </p:set>
                                    <p:animEffect transition="in" filter="fade">
                                      <p:cBhvr>
                                        <p:cTn id="135" dur="500"/>
                                        <p:tgtEl>
                                          <p:spTgt spid="69">
                                            <p:txEl>
                                              <p:pRg st="4" end="4"/>
                                            </p:txEl>
                                          </p:spTgt>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nodeType="clickEffect">
                                  <p:stCondLst>
                                    <p:cond delay="0"/>
                                  </p:stCondLst>
                                  <p:childTnLst>
                                    <p:set>
                                      <p:cBhvr>
                                        <p:cTn id="139" dur="1" fill="hold">
                                          <p:stCondLst>
                                            <p:cond delay="0"/>
                                          </p:stCondLst>
                                        </p:cTn>
                                        <p:tgtEl>
                                          <p:spTgt spid="69">
                                            <p:txEl>
                                              <p:pRg st="3" end="3"/>
                                            </p:txEl>
                                          </p:spTgt>
                                        </p:tgtEl>
                                        <p:attrNameLst>
                                          <p:attrName>style.visibility</p:attrName>
                                        </p:attrNameLst>
                                      </p:cBhvr>
                                      <p:to>
                                        <p:strVal val="visible"/>
                                      </p:to>
                                    </p:set>
                                    <p:animEffect transition="in" filter="fade">
                                      <p:cBhvr>
                                        <p:cTn id="140" dur="500"/>
                                        <p:tgtEl>
                                          <p:spTgt spid="69">
                                            <p:txEl>
                                              <p:pRg st="3" end="3"/>
                                            </p:txEl>
                                          </p:spTgt>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nodeType="clickEffect">
                                  <p:stCondLst>
                                    <p:cond delay="0"/>
                                  </p:stCondLst>
                                  <p:childTnLst>
                                    <p:set>
                                      <p:cBhvr>
                                        <p:cTn id="144" dur="1" fill="hold">
                                          <p:stCondLst>
                                            <p:cond delay="0"/>
                                          </p:stCondLst>
                                        </p:cTn>
                                        <p:tgtEl>
                                          <p:spTgt spid="69">
                                            <p:txEl>
                                              <p:pRg st="7" end="7"/>
                                            </p:txEl>
                                          </p:spTgt>
                                        </p:tgtEl>
                                        <p:attrNameLst>
                                          <p:attrName>style.visibility</p:attrName>
                                        </p:attrNameLst>
                                      </p:cBhvr>
                                      <p:to>
                                        <p:strVal val="visible"/>
                                      </p:to>
                                    </p:set>
                                    <p:animEffect transition="in" filter="fade">
                                      <p:cBhvr>
                                        <p:cTn id="145" dur="500"/>
                                        <p:tgtEl>
                                          <p:spTgt spid="6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6" grpId="0" animBg="1"/>
      <p:bldP spid="6" grpId="1" animBg="1"/>
      <p:bldP spid="8" grpId="0" animBg="1"/>
      <p:bldP spid="8" grpId="1" animBg="1"/>
      <p:bldP spid="70" grpId="0" animBg="1"/>
      <p:bldP spid="70" grpId="1" animBg="1"/>
      <p:bldP spid="1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JP">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62300</TotalTime>
  <Words>3196</Words>
  <Application>Microsoft Office PowerPoint</Application>
  <PresentationFormat>On-screen Show (4:3)</PresentationFormat>
  <Paragraphs>329</Paragraphs>
  <Slides>12</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Cambria Math</vt:lpstr>
      <vt:lpstr>Courier New</vt:lpstr>
      <vt:lpstr>Roboto</vt:lpstr>
      <vt:lpstr>Times New Roman</vt:lpstr>
      <vt:lpstr>Verdana</vt:lpstr>
      <vt:lpstr>Verdana (Body)</vt:lpstr>
      <vt:lpstr>Wingdings</vt:lpstr>
      <vt:lpstr>Wingdings 2</vt:lpstr>
      <vt:lpstr>BJP</vt:lpstr>
      <vt:lpstr>PowerPoint Presentation</vt:lpstr>
      <vt:lpstr>AP Unit 7 FRQ</vt:lpstr>
      <vt:lpstr>PowerPoint Presentation</vt:lpstr>
      <vt:lpstr>PowerPoint Presentation</vt:lpstr>
      <vt:lpstr>PowerPoint Presentation</vt:lpstr>
      <vt:lpstr>PowerPoint Presentation</vt:lpstr>
      <vt:lpstr>The code for part A!</vt:lpstr>
      <vt:lpstr>PowerPoint Presentation</vt:lpstr>
      <vt:lpstr>PowerPoint Presentation</vt:lpstr>
      <vt:lpstr>The loop backward code for part B!</vt:lpstr>
      <vt:lpstr>The loop FORWARD code for part B!</vt:lpstr>
      <vt:lpstr>Homework Assignment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Java Programs</dc:title>
  <dc:creator>Marty Stepp</dc:creator>
  <cp:lastModifiedBy>Mikel Thompson</cp:lastModifiedBy>
  <cp:revision>1623</cp:revision>
  <cp:lastPrinted>2018-04-03T15:32:55Z</cp:lastPrinted>
  <dcterms:created xsi:type="dcterms:W3CDTF">2009-04-22T19:24:48Z</dcterms:created>
  <dcterms:modified xsi:type="dcterms:W3CDTF">2020-05-02T21:16:29Z</dcterms:modified>
</cp:coreProperties>
</file>